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0"/>
  </p:notesMasterIdLst>
  <p:handoutMasterIdLst>
    <p:handoutMasterId r:id="rId31"/>
  </p:handoutMasterIdLst>
  <p:sldIdLst>
    <p:sldId id="256" r:id="rId3"/>
    <p:sldId id="270" r:id="rId4"/>
    <p:sldId id="271" r:id="rId5"/>
    <p:sldId id="272" r:id="rId6"/>
    <p:sldId id="273" r:id="rId7"/>
    <p:sldId id="274" r:id="rId8"/>
    <p:sldId id="275" r:id="rId9"/>
    <p:sldId id="276" r:id="rId10"/>
    <p:sldId id="277" r:id="rId11"/>
    <p:sldId id="278" r:id="rId12"/>
    <p:sldId id="279" r:id="rId13"/>
    <p:sldId id="281" r:id="rId14"/>
    <p:sldId id="280" r:id="rId15"/>
    <p:sldId id="282" r:id="rId16"/>
    <p:sldId id="283" r:id="rId17"/>
    <p:sldId id="284" r:id="rId18"/>
    <p:sldId id="285" r:id="rId19"/>
    <p:sldId id="286" r:id="rId20"/>
    <p:sldId id="287" r:id="rId21"/>
    <p:sldId id="288" r:id="rId22"/>
    <p:sldId id="289" r:id="rId23"/>
    <p:sldId id="290" r:id="rId24"/>
    <p:sldId id="294" r:id="rId25"/>
    <p:sldId id="291" r:id="rId26"/>
    <p:sldId id="292" r:id="rId27"/>
    <p:sldId id="293" r:id="rId28"/>
    <p:sldId id="295" r:id="rId2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varScale="1">
        <p:scale>
          <a:sx n="83" d="100"/>
          <a:sy n="83" d="100"/>
        </p:scale>
        <p:origin x="-104" y="-28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10/23/13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10/23/13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a typeface="ＭＳ Ｐゴシック" charset="0"/>
              <a:cs typeface="ＭＳ Ｐゴシック"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2E89DA-424C-2D44-A581-757C8E9B6AAF}" type="slidenum">
              <a:rPr lang="en-US" sz="1200"/>
              <a:pPr eaLnBrk="1" hangingPunct="1"/>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a typeface="ＭＳ Ｐゴシック" charset="0"/>
              <a:cs typeface="ＭＳ Ｐゴシック"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D32BF4-91DA-F34D-B142-85C752EDEEFF}" type="slidenum">
              <a:rPr lang="en-US" sz="1200"/>
              <a:pP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a typeface="ＭＳ Ｐゴシック" charset="0"/>
              <a:cs typeface="ＭＳ Ｐゴシック" charset="0"/>
            </a:endParaRP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3CA4374-B763-5944-9259-C005A62D9ADF}" type="slidenum">
              <a:rPr lang="en-US" sz="1200"/>
              <a:pPr eaLnBrk="1" hangingPunct="1"/>
              <a:t>14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a typeface="ＭＳ Ｐゴシック" charset="0"/>
              <a:cs typeface="ＭＳ Ｐゴシック" charset="0"/>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0C1889-CEEE-F14B-8172-23B2BC3CE7F2}" type="slidenum">
              <a:rPr lang="en-US" sz="1200"/>
              <a:pPr eaLnBrk="1" hangingPunct="1"/>
              <a:t>15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10/23/13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10/23/13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10/23/13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10/23/13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10/23/13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10/23/13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10/23/13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10/23/13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10/23/13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10/23/13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10/23/13</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ccis.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erriam-webster.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inyurl.com/89xnlc7" TargetMode="Externa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lkknudson@cougars.ccis.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gl107columbia.weebly.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oudy Old Style"/>
                <a:cs typeface="Goudy Old Style"/>
              </a:rPr>
              <a:t>English 107</a:t>
            </a:r>
            <a:endParaRPr lang="en-US" dirty="0">
              <a:latin typeface="Goudy Old Style"/>
              <a:cs typeface="Goudy Old Style"/>
            </a:endParaRPr>
          </a:p>
        </p:txBody>
      </p:sp>
      <p:sp>
        <p:nvSpPr>
          <p:cNvPr id="3" name="Subtitle 2"/>
          <p:cNvSpPr>
            <a:spLocks noGrp="1"/>
          </p:cNvSpPr>
          <p:nvPr>
            <p:ph type="subTitle" idx="1"/>
          </p:nvPr>
        </p:nvSpPr>
        <p:spPr/>
        <p:txBody>
          <a:bodyPr/>
          <a:lstStyle/>
          <a:p>
            <a:r>
              <a:rPr lang="en-US" dirty="0" smtClean="0">
                <a:latin typeface="Goudy Old Style"/>
                <a:cs typeface="Goudy Old Style"/>
              </a:rPr>
              <a:t>Weds. nights, 5:15-10:15</a:t>
            </a:r>
            <a:endParaRPr lang="en-US" dirty="0">
              <a:latin typeface="Goudy Old Style"/>
              <a:cs typeface="Goudy Old Style"/>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Attendance, cont’d</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Columbia does not allow us to mark students “Absent, excused.” You are either here, or you are not. </a:t>
            </a:r>
          </a:p>
          <a:p>
            <a:r>
              <a:rPr lang="en-US" dirty="0" err="1" smtClean="0">
                <a:latin typeface="Goudy Old Style"/>
                <a:cs typeface="Goudy Old Style"/>
              </a:rPr>
              <a:t>Tardies</a:t>
            </a:r>
            <a:r>
              <a:rPr lang="en-US" dirty="0" smtClean="0">
                <a:latin typeface="Goudy Old Style"/>
                <a:cs typeface="Goudy Old Style"/>
              </a:rPr>
              <a:t>/Early exit:  Please don’t tell me that your boyfriend has been in a car accident and you have to leave, or your granny died (again). That’s bad karma. If you have to leave early, do so, but know that it will be counted as an absence if you leave before the half-way point (if you leave after that point, it’s a tardy).</a:t>
            </a:r>
          </a:p>
          <a:p>
            <a:r>
              <a:rPr lang="en-US" dirty="0" smtClean="0">
                <a:latin typeface="Goudy Old Style"/>
                <a:cs typeface="Goudy Old Style"/>
              </a:rPr>
              <a:t>You lose points with </a:t>
            </a:r>
            <a:r>
              <a:rPr lang="en-US" dirty="0" err="1" smtClean="0">
                <a:latin typeface="Goudy Old Style"/>
                <a:cs typeface="Goudy Old Style"/>
              </a:rPr>
              <a:t>tardies</a:t>
            </a:r>
            <a:r>
              <a:rPr lang="en-US" dirty="0" smtClean="0">
                <a:latin typeface="Goudy Old Style"/>
                <a:cs typeface="Goudy Old Style"/>
              </a:rPr>
              <a:t>. </a:t>
            </a:r>
            <a:endParaRPr lang="en-US" dirty="0">
              <a:latin typeface="Goudy Old Style"/>
              <a:cs typeface="Goudy Old Style"/>
            </a:endParaRPr>
          </a:p>
        </p:txBody>
      </p:sp>
    </p:spTree>
    <p:extLst>
      <p:ext uri="{BB962C8B-B14F-4D97-AF65-F5344CB8AC3E}">
        <p14:creationId xmlns:p14="http://schemas.microsoft.com/office/powerpoint/2010/main" val="380068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Attendance, cont’d</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a:latin typeface="Goudy Old Style"/>
                <a:cs typeface="Goudy Old Style"/>
              </a:rPr>
              <a:t>Attendance/Participation Policy (from school policy): </a:t>
            </a:r>
          </a:p>
          <a:p>
            <a:pPr lvl="1"/>
            <a:r>
              <a:rPr lang="en-US" dirty="0" smtClean="0">
                <a:latin typeface="Goudy Old Style"/>
                <a:cs typeface="Goudy Old Style"/>
              </a:rPr>
              <a:t>1 </a:t>
            </a:r>
            <a:r>
              <a:rPr lang="en-US" dirty="0">
                <a:latin typeface="Goudy Old Style"/>
                <a:cs typeface="Goudy Old Style"/>
              </a:rPr>
              <a:t>Absence Allowed (excused/unexcused)</a:t>
            </a:r>
          </a:p>
          <a:p>
            <a:pPr lvl="1"/>
            <a:r>
              <a:rPr lang="en-US" dirty="0">
                <a:latin typeface="Goudy Old Style"/>
                <a:cs typeface="Goudy Old Style"/>
              </a:rPr>
              <a:t>For second absence—including week 8 (excused/unexcused), you should report to Dr. Cole to be withdrawn from the course</a:t>
            </a:r>
          </a:p>
          <a:p>
            <a:r>
              <a:rPr lang="en-US" dirty="0">
                <a:latin typeface="Goudy Old Style"/>
                <a:cs typeface="Goudy Old Style"/>
              </a:rPr>
              <a:t>80 points available for term  approximately 10 points per day</a:t>
            </a:r>
          </a:p>
          <a:p>
            <a:r>
              <a:rPr lang="en-US" dirty="0" err="1">
                <a:latin typeface="Goudy Old Style"/>
                <a:cs typeface="Goudy Old Style"/>
              </a:rPr>
              <a:t>Tardies</a:t>
            </a:r>
            <a:r>
              <a:rPr lang="en-US" dirty="0">
                <a:latin typeface="Goudy Old Style"/>
                <a:cs typeface="Goudy Old Style"/>
              </a:rPr>
              <a:t> = a loss of 5 points</a:t>
            </a:r>
          </a:p>
          <a:p>
            <a:endParaRPr lang="en-US" dirty="0"/>
          </a:p>
        </p:txBody>
      </p:sp>
    </p:spTree>
    <p:extLst>
      <p:ext uri="{BB962C8B-B14F-4D97-AF65-F5344CB8AC3E}">
        <p14:creationId xmlns:p14="http://schemas.microsoft.com/office/powerpoint/2010/main" val="253598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Attendance, cont’d</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10000"/>
          </a:bodyPr>
          <a:lstStyle/>
          <a:p>
            <a:r>
              <a:rPr lang="en-US" dirty="0">
                <a:latin typeface="Goudy Old Style"/>
                <a:cs typeface="Goudy Old Style"/>
              </a:rPr>
              <a:t>Attendance/Participation </a:t>
            </a:r>
            <a:r>
              <a:rPr lang="en-US" dirty="0" smtClean="0">
                <a:latin typeface="Goudy Old Style"/>
                <a:cs typeface="Goudy Old Style"/>
              </a:rPr>
              <a:t>Policy: </a:t>
            </a:r>
          </a:p>
          <a:p>
            <a:pPr lvl="1"/>
            <a:r>
              <a:rPr lang="en-US" dirty="0" smtClean="0">
                <a:latin typeface="Goudy Old Style"/>
                <a:cs typeface="Goudy Old Style"/>
              </a:rPr>
              <a:t>Regularly </a:t>
            </a:r>
            <a:r>
              <a:rPr lang="en-US" dirty="0">
                <a:latin typeface="Goudy Old Style"/>
                <a:cs typeface="Goudy Old Style"/>
              </a:rPr>
              <a:t>late or leaving early (not work related</a:t>
            </a:r>
            <a:r>
              <a:rPr lang="en-US" dirty="0" smtClean="0">
                <a:latin typeface="Goudy Old Style"/>
                <a:cs typeface="Goudy Old Style"/>
              </a:rPr>
              <a:t>)</a:t>
            </a:r>
          </a:p>
          <a:p>
            <a:pPr lvl="1"/>
            <a:r>
              <a:rPr lang="en-US" dirty="0" smtClean="0">
                <a:latin typeface="Goudy Old Style"/>
                <a:cs typeface="Goudy Old Style"/>
              </a:rPr>
              <a:t>Third </a:t>
            </a:r>
            <a:r>
              <a:rPr lang="en-US" dirty="0">
                <a:latin typeface="Goudy Old Style"/>
                <a:cs typeface="Goudy Old Style"/>
              </a:rPr>
              <a:t>time leaving early/arriving late: you need to report to Dr. Cole to determine the problem and whether or not you will or should remain in the </a:t>
            </a:r>
            <a:r>
              <a:rPr lang="en-US" dirty="0" smtClean="0">
                <a:latin typeface="Goudy Old Style"/>
                <a:cs typeface="Goudy Old Style"/>
              </a:rPr>
              <a:t>course</a:t>
            </a:r>
          </a:p>
          <a:p>
            <a:pPr lvl="1"/>
            <a:r>
              <a:rPr lang="en-US" dirty="0" smtClean="0">
                <a:latin typeface="Goudy Old Style"/>
                <a:cs typeface="Goudy Old Style"/>
              </a:rPr>
              <a:t>I take attendance after each break</a:t>
            </a:r>
            <a:endParaRPr lang="en-US" dirty="0">
              <a:latin typeface="Goudy Old Style"/>
              <a:cs typeface="Goudy Old Style"/>
            </a:endParaRPr>
          </a:p>
          <a:p>
            <a:r>
              <a:rPr lang="en-US" dirty="0">
                <a:latin typeface="Goudy Old Style"/>
                <a:cs typeface="Goudy Old Style"/>
              </a:rPr>
              <a:t> Participation Requirement: </a:t>
            </a:r>
            <a:endParaRPr lang="en-US" dirty="0" smtClean="0">
              <a:latin typeface="Goudy Old Style"/>
              <a:cs typeface="Goudy Old Style"/>
            </a:endParaRPr>
          </a:p>
          <a:p>
            <a:pPr lvl="1"/>
            <a:r>
              <a:rPr lang="en-US" dirty="0" smtClean="0">
                <a:latin typeface="Goudy Old Style"/>
                <a:cs typeface="Goudy Old Style"/>
              </a:rPr>
              <a:t>a </a:t>
            </a:r>
            <a:r>
              <a:rPr lang="en-US" dirty="0">
                <a:latin typeface="Goudy Old Style"/>
                <a:cs typeface="Goudy Old Style"/>
              </a:rPr>
              <a:t>positive attitude toward learning </a:t>
            </a:r>
            <a:endParaRPr lang="en-US" dirty="0" smtClean="0">
              <a:latin typeface="Goudy Old Style"/>
              <a:cs typeface="Goudy Old Style"/>
            </a:endParaRPr>
          </a:p>
          <a:p>
            <a:pPr lvl="1"/>
            <a:r>
              <a:rPr lang="en-US" dirty="0" smtClean="0">
                <a:latin typeface="Goudy Old Style"/>
                <a:cs typeface="Goudy Old Style"/>
              </a:rPr>
              <a:t>frequent </a:t>
            </a:r>
            <a:r>
              <a:rPr lang="en-US" dirty="0">
                <a:latin typeface="Goudy Old Style"/>
                <a:cs typeface="Goudy Old Style"/>
              </a:rPr>
              <a:t>contributions to the class </a:t>
            </a:r>
            <a:r>
              <a:rPr lang="en-US" dirty="0" smtClean="0">
                <a:latin typeface="Goudy Old Style"/>
                <a:cs typeface="Goudy Old Style"/>
              </a:rPr>
              <a:t>discussions</a:t>
            </a:r>
          </a:p>
          <a:p>
            <a:pPr lvl="1"/>
            <a:r>
              <a:rPr lang="en-US" dirty="0" smtClean="0">
                <a:latin typeface="Goudy Old Style"/>
                <a:cs typeface="Goudy Old Style"/>
              </a:rPr>
              <a:t>quality </a:t>
            </a:r>
            <a:r>
              <a:rPr lang="en-US" dirty="0">
                <a:latin typeface="Goudy Old Style"/>
                <a:cs typeface="Goudy Old Style"/>
              </a:rPr>
              <a:t>contributions </a:t>
            </a:r>
          </a:p>
          <a:p>
            <a:r>
              <a:rPr lang="en-US" dirty="0">
                <a:latin typeface="Goudy Old Style"/>
                <a:cs typeface="Goudy Old Style"/>
              </a:rPr>
              <a:t> If you attend class regularly, but do not come to class prepared, choose not to contribute, or are disrespectful to me or your classmates, I will also dock your attendance/participation points accordingly. </a:t>
            </a:r>
          </a:p>
          <a:p>
            <a:endParaRPr lang="en-US" dirty="0"/>
          </a:p>
        </p:txBody>
      </p:sp>
    </p:spTree>
    <p:extLst>
      <p:ext uri="{BB962C8B-B14F-4D97-AF65-F5344CB8AC3E}">
        <p14:creationId xmlns:p14="http://schemas.microsoft.com/office/powerpoint/2010/main" val="4673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Late Work</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I do not accept late work under any circumstances, barring a death or hospitalization in the immediate family. </a:t>
            </a:r>
          </a:p>
          <a:p>
            <a:r>
              <a:rPr lang="en-US" dirty="0" smtClean="0">
                <a:latin typeface="Goudy Old Style"/>
                <a:cs typeface="Goudy Old Style"/>
              </a:rPr>
              <a:t>If you miss class due to work issues, you likely will have advance notice and can submit your work early or on time.</a:t>
            </a:r>
          </a:p>
          <a:p>
            <a:r>
              <a:rPr lang="en-US" dirty="0" smtClean="0">
                <a:latin typeface="Goudy Old Style"/>
                <a:cs typeface="Goudy Old Style"/>
              </a:rPr>
              <a:t>I teach class one time, and one time only. If you ask me what you missed in our class, my response will be, “You missed class.” </a:t>
            </a:r>
          </a:p>
          <a:p>
            <a:r>
              <a:rPr lang="en-US" dirty="0" smtClean="0">
                <a:latin typeface="Goudy Old Style"/>
                <a:cs typeface="Goudy Old Style"/>
              </a:rPr>
              <a:t>Submission of work in a timely manner is your responsibility – regardless of technical, emotional, marital, or family problems </a:t>
            </a:r>
            <a:endParaRPr lang="en-US" dirty="0">
              <a:latin typeface="Goudy Old Style"/>
              <a:cs typeface="Goudy Old Style"/>
            </a:endParaRPr>
          </a:p>
        </p:txBody>
      </p:sp>
    </p:spTree>
    <p:extLst>
      <p:ext uri="{BB962C8B-B14F-4D97-AF65-F5344CB8AC3E}">
        <p14:creationId xmlns:p14="http://schemas.microsoft.com/office/powerpoint/2010/main" val="227680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3"/>
          <p:cNvSpPr>
            <a:spLocks noGrp="1"/>
          </p:cNvSpPr>
          <p:nvPr>
            <p:ph type="title"/>
          </p:nvPr>
        </p:nvSpPr>
        <p:spPr/>
        <p:txBody>
          <a:bodyPr/>
          <a:lstStyle/>
          <a:p>
            <a:pPr eaLnBrk="1" hangingPunct="1"/>
            <a:r>
              <a:rPr lang="en-US">
                <a:latin typeface="Goudy Old Style" charset="0"/>
                <a:ea typeface="ＭＳ Ｐゴシック" charset="0"/>
                <a:cs typeface="Calibri" charset="0"/>
              </a:rPr>
              <a:t>Additional Information</a:t>
            </a:r>
          </a:p>
        </p:txBody>
      </p:sp>
      <p:sp>
        <p:nvSpPr>
          <p:cNvPr id="51202" name="Rectangle 3"/>
          <p:cNvSpPr>
            <a:spLocks noGrp="1" noChangeArrowheads="1"/>
          </p:cNvSpPr>
          <p:nvPr>
            <p:ph idx="1"/>
          </p:nvPr>
        </p:nvSpPr>
        <p:spPr/>
        <p:txBody>
          <a:bodyPr/>
          <a:lstStyle/>
          <a:p>
            <a:pPr eaLnBrk="1" hangingPunct="1">
              <a:lnSpc>
                <a:spcPct val="90000"/>
              </a:lnSpc>
            </a:pPr>
            <a:r>
              <a:rPr lang="en-US" b="1" dirty="0">
                <a:latin typeface="Goudy Old Style" charset="0"/>
                <a:ea typeface="ＭＳ Ｐゴシック" charset="0"/>
                <a:cs typeface="Calibri" charset="0"/>
              </a:rPr>
              <a:t>Academic Misconduct</a:t>
            </a:r>
            <a:r>
              <a:rPr lang="en-US" dirty="0">
                <a:latin typeface="Goudy Old Style" charset="0"/>
                <a:ea typeface="ＭＳ Ｐゴシック" charset="0"/>
                <a:cs typeface="Calibri" charset="0"/>
              </a:rPr>
              <a:t>: If you plagiarize in this course, you will fail the assignment and possibly the course.  In severe cases, you will be dismissed from Columbia College.</a:t>
            </a:r>
          </a:p>
          <a:p>
            <a:pPr eaLnBrk="1" hangingPunct="1">
              <a:lnSpc>
                <a:spcPct val="90000"/>
              </a:lnSpc>
            </a:pPr>
            <a:r>
              <a:rPr lang="en-US" b="1" dirty="0">
                <a:latin typeface="Goudy Old Style" charset="0"/>
                <a:ea typeface="ＭＳ Ｐゴシック" charset="0"/>
                <a:cs typeface="Calibri" charset="0"/>
              </a:rPr>
              <a:t>Class Conduct</a:t>
            </a:r>
            <a:r>
              <a:rPr lang="en-US" dirty="0">
                <a:latin typeface="Goudy Old Style" charset="0"/>
                <a:ea typeface="ＭＳ Ｐゴシック" charset="0"/>
                <a:cs typeface="Calibri" charset="0"/>
              </a:rPr>
              <a:t>: Cell phones must be turned off at all times. (You can check messages during breaks.)  As such, you won’t be able to text friends during class. It is distracting to me and to your classmates.  Please do not sleep, use tobacco products, use any entertainment devices (tablets, phones, surfing the web via class computers, etc.), or exhibit any other distracting, impolite, or unprofessional behaviors while class is in session. </a:t>
            </a:r>
          </a:p>
          <a:p>
            <a:pPr eaLnBrk="1" hangingPunct="1">
              <a:lnSpc>
                <a:spcPct val="90000"/>
              </a:lnSpc>
              <a:buFont typeface="Wingdings 2" charset="0"/>
              <a:buNone/>
            </a:pPr>
            <a:endParaRPr lang="en-US" dirty="0">
              <a:latin typeface="Goudy Old Style" charset="0"/>
              <a:ea typeface="ＭＳ Ｐゴシック" charset="0"/>
              <a:cs typeface="Calibri" charset="0"/>
            </a:endParaRPr>
          </a:p>
        </p:txBody>
      </p:sp>
    </p:spTree>
    <p:extLst>
      <p:ext uri="{BB962C8B-B14F-4D97-AF65-F5344CB8AC3E}">
        <p14:creationId xmlns:p14="http://schemas.microsoft.com/office/powerpoint/2010/main" val="13247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atin typeface="Goudy Old Style" charset="0"/>
                <a:ea typeface="ＭＳ Ｐゴシック" charset="0"/>
                <a:cs typeface="Calibri" charset="0"/>
              </a:rPr>
              <a:t>Additional Information</a:t>
            </a:r>
          </a:p>
        </p:txBody>
      </p:sp>
      <p:sp>
        <p:nvSpPr>
          <p:cNvPr id="53250" name="Rectangle 3"/>
          <p:cNvSpPr>
            <a:spLocks noGrp="1" noChangeArrowheads="1"/>
          </p:cNvSpPr>
          <p:nvPr>
            <p:ph idx="1"/>
          </p:nvPr>
        </p:nvSpPr>
        <p:spPr/>
        <p:txBody>
          <a:bodyPr/>
          <a:lstStyle/>
          <a:p>
            <a:pPr marL="273050" indent="-273050" eaLnBrk="1" hangingPunct="1">
              <a:lnSpc>
                <a:spcPct val="90000"/>
              </a:lnSpc>
              <a:buFont typeface="Wingdings 2" charset="0"/>
              <a:buChar char=""/>
            </a:pPr>
            <a:r>
              <a:rPr lang="en-US" sz="2000" b="1" dirty="0">
                <a:latin typeface="Goudy Old Style" charset="0"/>
                <a:ea typeface="ＭＳ Ｐゴシック" charset="0"/>
                <a:cs typeface="Calibri" charset="0"/>
              </a:rPr>
              <a:t>Library Resources</a:t>
            </a:r>
            <a:r>
              <a:rPr lang="en-US" sz="2000" dirty="0">
                <a:latin typeface="Goudy Old Style" charset="0"/>
                <a:ea typeface="ＭＳ Ｐゴシック" charset="0"/>
                <a:cs typeface="Calibri" charset="0"/>
              </a:rPr>
              <a:t>: Online databases are available at http://</a:t>
            </a:r>
            <a:r>
              <a:rPr lang="en-US" sz="2000" dirty="0" err="1">
                <a:latin typeface="Goudy Old Style" charset="0"/>
                <a:ea typeface="ＭＳ Ｐゴシック" charset="0"/>
                <a:cs typeface="Calibri" charset="0"/>
              </a:rPr>
              <a:t>www.ccis.edu</a:t>
            </a:r>
            <a:r>
              <a:rPr lang="en-US" sz="2000" dirty="0">
                <a:latin typeface="Goudy Old Style" charset="0"/>
                <a:ea typeface="ＭＳ Ｐゴシック" charset="0"/>
                <a:cs typeface="Calibri" charset="0"/>
              </a:rPr>
              <a:t>/offices/library/</a:t>
            </a:r>
            <a:r>
              <a:rPr lang="en-US" sz="2000" dirty="0" err="1">
                <a:latin typeface="Goudy Old Style" charset="0"/>
                <a:ea typeface="ＭＳ Ｐゴシック" charset="0"/>
                <a:cs typeface="Calibri" charset="0"/>
              </a:rPr>
              <a:t>resources.asp</a:t>
            </a:r>
            <a:r>
              <a:rPr lang="en-US" sz="2000" dirty="0">
                <a:latin typeface="Goudy Old Style" charset="0"/>
                <a:ea typeface="ＭＳ Ｐゴシック" charset="0"/>
                <a:cs typeface="Calibri" charset="0"/>
              </a:rPr>
              <a:t>. You may access them from off-campus using your </a:t>
            </a:r>
            <a:r>
              <a:rPr lang="en-US" sz="2000" dirty="0" err="1">
                <a:latin typeface="Goudy Old Style" charset="0"/>
                <a:ea typeface="ＭＳ Ｐゴシック" charset="0"/>
                <a:cs typeface="Calibri" charset="0"/>
              </a:rPr>
              <a:t>eServices</a:t>
            </a:r>
            <a:r>
              <a:rPr lang="en-US" sz="2000" dirty="0">
                <a:latin typeface="Goudy Old Style" charset="0"/>
                <a:ea typeface="ＭＳ Ｐゴシック" charset="0"/>
                <a:cs typeface="Calibri" charset="0"/>
              </a:rPr>
              <a:t> login and password when prompted.</a:t>
            </a:r>
          </a:p>
          <a:p>
            <a:pPr marL="273050" indent="-273050" eaLnBrk="1" hangingPunct="1">
              <a:lnSpc>
                <a:spcPct val="90000"/>
              </a:lnSpc>
              <a:buFont typeface="Wingdings 2" charset="0"/>
              <a:buChar char=""/>
            </a:pPr>
            <a:r>
              <a:rPr lang="en-US" sz="2000" b="1" dirty="0">
                <a:latin typeface="Goudy Old Style" charset="0"/>
                <a:ea typeface="ＭＳ Ｐゴシック" charset="0"/>
                <a:cs typeface="Calibri" charset="0"/>
              </a:rPr>
              <a:t>Email</a:t>
            </a:r>
            <a:r>
              <a:rPr lang="en-US" sz="2000" dirty="0">
                <a:latin typeface="Goudy Old Style" charset="0"/>
                <a:ea typeface="ＭＳ Ｐゴシック" charset="0"/>
                <a:cs typeface="Calibri" charset="0"/>
              </a:rPr>
              <a:t>: </a:t>
            </a:r>
            <a:r>
              <a:rPr lang="en-US" sz="2000" b="1" i="1" u="sng" dirty="0">
                <a:latin typeface="Goudy Old Style" charset="0"/>
                <a:ea typeface="ＭＳ Ｐゴシック" charset="0"/>
                <a:cs typeface="Calibri" charset="0"/>
              </a:rPr>
              <a:t>All class email will be sent to Cougar email accounts</a:t>
            </a:r>
            <a:r>
              <a:rPr lang="en-US" sz="2000" dirty="0">
                <a:latin typeface="Goudy Old Style" charset="0"/>
                <a:ea typeface="ＭＳ Ｐゴシック" charset="0"/>
                <a:cs typeface="Calibri" charset="0"/>
              </a:rPr>
              <a:t>. Since important course updates can be sent via email, students will need access to their Cougar email at least twice a week (on Mondays and Fridays). Sign up for Cougar mail at </a:t>
            </a:r>
            <a:r>
              <a:rPr lang="en-US" sz="2000" dirty="0">
                <a:latin typeface="Goudy Old Style" charset="0"/>
                <a:ea typeface="ＭＳ Ｐゴシック" charset="0"/>
                <a:cs typeface="Calibri" charset="0"/>
                <a:hlinkClick r:id="rId3"/>
              </a:rPr>
              <a:t>www.ccis.edu</a:t>
            </a:r>
            <a:r>
              <a:rPr lang="en-US" sz="2000" dirty="0">
                <a:latin typeface="Goudy Old Style" charset="0"/>
                <a:ea typeface="ＭＳ Ｐゴシック" charset="0"/>
                <a:cs typeface="Calibri" charset="0"/>
              </a:rPr>
              <a:t>. </a:t>
            </a:r>
          </a:p>
          <a:p>
            <a:pPr marL="273050" indent="-273050" eaLnBrk="1" hangingPunct="1">
              <a:lnSpc>
                <a:spcPct val="90000"/>
              </a:lnSpc>
              <a:buFont typeface="Wingdings 2" charset="0"/>
              <a:buChar char=""/>
            </a:pPr>
            <a:r>
              <a:rPr lang="en-US" sz="2000" b="1" dirty="0">
                <a:latin typeface="Goudy Old Style" charset="0"/>
                <a:ea typeface="ＭＳ Ｐゴシック" charset="0"/>
                <a:cs typeface="Calibri" charset="0"/>
              </a:rPr>
              <a:t>Course Readings</a:t>
            </a:r>
            <a:r>
              <a:rPr lang="en-US" sz="2000" dirty="0">
                <a:latin typeface="Goudy Old Style" charset="0"/>
                <a:ea typeface="ＭＳ Ｐゴシック" charset="0"/>
                <a:cs typeface="Calibri" charset="0"/>
              </a:rPr>
              <a:t>: Because this instructor likes to draw on the interests and needs of students, all readings assignment are subject to change. While all readings are located in the course texts, there may be a time when students are asked to access readings online. </a:t>
            </a:r>
          </a:p>
        </p:txBody>
      </p:sp>
    </p:spTree>
    <p:extLst>
      <p:ext uri="{BB962C8B-B14F-4D97-AF65-F5344CB8AC3E}">
        <p14:creationId xmlns:p14="http://schemas.microsoft.com/office/powerpoint/2010/main" val="256948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Graded Activities</a:t>
            </a:r>
            <a:endParaRPr lang="en-US" dirty="0">
              <a:latin typeface="Goudy Old Style"/>
              <a:cs typeface="Goudy Old Style"/>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65487"/>
              </p:ext>
            </p:extLst>
          </p:nvPr>
        </p:nvGraphicFramePr>
        <p:xfrm>
          <a:off x="1522413" y="1905000"/>
          <a:ext cx="9144000" cy="2595880"/>
        </p:xfrm>
        <a:graphic>
          <a:graphicData uri="http://schemas.openxmlformats.org/drawingml/2006/table">
            <a:tbl>
              <a:tblPr firstRow="1" bandRow="1">
                <a:tableStyleId>{2D5ABB26-0587-4C30-8999-92F81FD0307C}</a:tableStyleId>
              </a:tblPr>
              <a:tblGrid>
                <a:gridCol w="4876799"/>
                <a:gridCol w="2209800"/>
                <a:gridCol w="2057401"/>
              </a:tblGrid>
              <a:tr h="370840">
                <a:tc>
                  <a:txBody>
                    <a:bodyPr/>
                    <a:lstStyle/>
                    <a:p>
                      <a:r>
                        <a:rPr lang="en-US" i="1" dirty="0" smtClean="0">
                          <a:latin typeface="Goudy Old Style"/>
                          <a:cs typeface="Goudy Old Style"/>
                        </a:rPr>
                        <a:t>Activities</a:t>
                      </a:r>
                      <a:endParaRPr lang="en-US" i="1" dirty="0">
                        <a:latin typeface="Goudy Old Style"/>
                        <a:cs typeface="Goudy Old Style"/>
                      </a:endParaRPr>
                    </a:p>
                  </a:txBody>
                  <a:tcPr/>
                </a:tc>
                <a:tc>
                  <a:txBody>
                    <a:bodyPr/>
                    <a:lstStyle/>
                    <a:p>
                      <a:r>
                        <a:rPr lang="en-US" i="1" dirty="0" smtClean="0">
                          <a:latin typeface="Goudy Old Style"/>
                          <a:cs typeface="Goudy Old Style"/>
                        </a:rPr>
                        <a:t>Points</a:t>
                      </a:r>
                      <a:endParaRPr lang="en-US" i="1" dirty="0">
                        <a:latin typeface="Goudy Old Style"/>
                        <a:cs typeface="Goudy Old Style"/>
                      </a:endParaRPr>
                    </a:p>
                  </a:txBody>
                  <a:tcPr/>
                </a:tc>
                <a:tc>
                  <a:txBody>
                    <a:bodyPr/>
                    <a:lstStyle/>
                    <a:p>
                      <a:r>
                        <a:rPr lang="en-US" i="1" dirty="0" smtClean="0">
                          <a:latin typeface="Goudy Old Style"/>
                          <a:cs typeface="Goudy Old Style"/>
                        </a:rPr>
                        <a:t>Percent of grade</a:t>
                      </a:r>
                      <a:endParaRPr lang="en-US" i="1" dirty="0">
                        <a:latin typeface="Goudy Old Style"/>
                        <a:cs typeface="Goudy Old Style"/>
                      </a:endParaRPr>
                    </a:p>
                  </a:txBody>
                  <a:tcPr/>
                </a:tc>
              </a:tr>
              <a:tr h="370840">
                <a:tc>
                  <a:txBody>
                    <a:bodyPr/>
                    <a:lstStyle/>
                    <a:p>
                      <a:r>
                        <a:rPr lang="en-US" dirty="0" smtClean="0">
                          <a:latin typeface="Goudy Old Style"/>
                          <a:cs typeface="Goudy Old Style"/>
                        </a:rPr>
                        <a:t>Attendance</a:t>
                      </a:r>
                    </a:p>
                  </a:txBody>
                  <a:tcPr/>
                </a:tc>
                <a:tc>
                  <a:txBody>
                    <a:bodyPr/>
                    <a:lstStyle/>
                    <a:p>
                      <a:r>
                        <a:rPr lang="en-US" dirty="0" smtClean="0">
                          <a:latin typeface="Goudy Old Style"/>
                          <a:cs typeface="Goudy Old Style"/>
                        </a:rPr>
                        <a:t>80</a:t>
                      </a:r>
                      <a:endParaRPr lang="en-US" dirty="0">
                        <a:latin typeface="Goudy Old Style"/>
                        <a:cs typeface="Goudy Old Style"/>
                      </a:endParaRPr>
                    </a:p>
                  </a:txBody>
                  <a:tcPr/>
                </a:tc>
                <a:tc>
                  <a:txBody>
                    <a:bodyPr/>
                    <a:lstStyle/>
                    <a:p>
                      <a:r>
                        <a:rPr lang="en-US" dirty="0" smtClean="0">
                          <a:latin typeface="Goudy Old Style"/>
                          <a:cs typeface="Goudy Old Style"/>
                        </a:rPr>
                        <a:t>16%</a:t>
                      </a:r>
                      <a:endParaRPr lang="en-US" dirty="0">
                        <a:latin typeface="Goudy Old Style"/>
                        <a:cs typeface="Goudy Old Style"/>
                      </a:endParaRPr>
                    </a:p>
                  </a:txBody>
                  <a:tcPr/>
                </a:tc>
              </a:tr>
              <a:tr h="370840">
                <a:tc>
                  <a:txBody>
                    <a:bodyPr/>
                    <a:lstStyle/>
                    <a:p>
                      <a:r>
                        <a:rPr lang="en-US" dirty="0" smtClean="0">
                          <a:latin typeface="Goudy Old Style"/>
                          <a:cs typeface="Goudy Old Style"/>
                        </a:rPr>
                        <a:t>Out of Class Writing Exercises</a:t>
                      </a:r>
                    </a:p>
                  </a:txBody>
                  <a:tcPr/>
                </a:tc>
                <a:tc>
                  <a:txBody>
                    <a:bodyPr/>
                    <a:lstStyle/>
                    <a:p>
                      <a:r>
                        <a:rPr lang="en-US" dirty="0" smtClean="0">
                          <a:latin typeface="Goudy Old Style"/>
                          <a:cs typeface="Goudy Old Style"/>
                        </a:rPr>
                        <a:t>125</a:t>
                      </a:r>
                      <a:endParaRPr lang="en-US" dirty="0">
                        <a:latin typeface="Goudy Old Style"/>
                        <a:cs typeface="Goudy Old Style"/>
                      </a:endParaRPr>
                    </a:p>
                  </a:txBody>
                  <a:tcPr/>
                </a:tc>
                <a:tc>
                  <a:txBody>
                    <a:bodyPr/>
                    <a:lstStyle/>
                    <a:p>
                      <a:r>
                        <a:rPr lang="en-US" dirty="0" smtClean="0">
                          <a:latin typeface="Goudy Old Style"/>
                          <a:cs typeface="Goudy Old Style"/>
                        </a:rPr>
                        <a:t>25%</a:t>
                      </a:r>
                      <a:endParaRPr lang="en-US" dirty="0">
                        <a:latin typeface="Goudy Old Style"/>
                        <a:cs typeface="Goudy Old Style"/>
                      </a:endParaRPr>
                    </a:p>
                  </a:txBody>
                  <a:tcPr/>
                </a:tc>
              </a:tr>
              <a:tr h="370840">
                <a:tc>
                  <a:txBody>
                    <a:bodyPr/>
                    <a:lstStyle/>
                    <a:p>
                      <a:r>
                        <a:rPr lang="en-US" dirty="0" smtClean="0">
                          <a:latin typeface="Goudy Old Style"/>
                          <a:cs typeface="Goudy Old Style"/>
                        </a:rPr>
                        <a:t>Writing Assignments</a:t>
                      </a:r>
                    </a:p>
                  </a:txBody>
                  <a:tcPr/>
                </a:tc>
                <a:tc>
                  <a:txBody>
                    <a:bodyPr/>
                    <a:lstStyle/>
                    <a:p>
                      <a:r>
                        <a:rPr lang="en-US" dirty="0" smtClean="0">
                          <a:latin typeface="Goudy Old Style"/>
                          <a:cs typeface="Goudy Old Style"/>
                        </a:rPr>
                        <a:t>150</a:t>
                      </a:r>
                      <a:endParaRPr lang="en-US" dirty="0">
                        <a:latin typeface="Goudy Old Style"/>
                        <a:cs typeface="Goudy Old Style"/>
                      </a:endParaRPr>
                    </a:p>
                  </a:txBody>
                  <a:tcPr/>
                </a:tc>
                <a:tc>
                  <a:txBody>
                    <a:bodyPr/>
                    <a:lstStyle/>
                    <a:p>
                      <a:r>
                        <a:rPr lang="en-US" dirty="0" smtClean="0">
                          <a:latin typeface="Goudy Old Style"/>
                          <a:cs typeface="Goudy Old Style"/>
                        </a:rPr>
                        <a:t>30%</a:t>
                      </a:r>
                      <a:endParaRPr lang="en-US" dirty="0">
                        <a:latin typeface="Goudy Old Style"/>
                        <a:cs typeface="Goudy Old Style"/>
                      </a:endParaRPr>
                    </a:p>
                  </a:txBody>
                  <a:tcPr/>
                </a:tc>
              </a:tr>
              <a:tr h="370840">
                <a:tc>
                  <a:txBody>
                    <a:bodyPr/>
                    <a:lstStyle/>
                    <a:p>
                      <a:r>
                        <a:rPr lang="en-US" dirty="0" smtClean="0">
                          <a:latin typeface="Goudy Old Style"/>
                          <a:cs typeface="Goudy Old Style"/>
                        </a:rPr>
                        <a:t>Definition and Analysis Paper</a:t>
                      </a:r>
                    </a:p>
                  </a:txBody>
                  <a:tcPr/>
                </a:tc>
                <a:tc>
                  <a:txBody>
                    <a:bodyPr/>
                    <a:lstStyle/>
                    <a:p>
                      <a:r>
                        <a:rPr lang="en-US" dirty="0" smtClean="0">
                          <a:latin typeface="Goudy Old Style"/>
                          <a:cs typeface="Goudy Old Style"/>
                        </a:rPr>
                        <a:t>75 </a:t>
                      </a:r>
                      <a:endParaRPr lang="en-US" dirty="0">
                        <a:latin typeface="Goudy Old Style"/>
                        <a:cs typeface="Goudy Old Style"/>
                      </a:endParaRPr>
                    </a:p>
                  </a:txBody>
                  <a:tcPr/>
                </a:tc>
                <a:tc>
                  <a:txBody>
                    <a:bodyPr/>
                    <a:lstStyle/>
                    <a:p>
                      <a:r>
                        <a:rPr lang="en-US" dirty="0" smtClean="0">
                          <a:latin typeface="Goudy Old Style"/>
                          <a:cs typeface="Goudy Old Style"/>
                        </a:rPr>
                        <a:t>15%</a:t>
                      </a:r>
                      <a:endParaRPr lang="en-US" dirty="0">
                        <a:latin typeface="Goudy Old Style"/>
                        <a:cs typeface="Goudy Old Style"/>
                      </a:endParaRPr>
                    </a:p>
                  </a:txBody>
                  <a:tcPr/>
                </a:tc>
              </a:tr>
              <a:tr h="370840">
                <a:tc>
                  <a:txBody>
                    <a:bodyPr/>
                    <a:lstStyle/>
                    <a:p>
                      <a:r>
                        <a:rPr lang="en-US" dirty="0" smtClean="0">
                          <a:latin typeface="Goudy Old Style"/>
                          <a:cs typeface="Goudy Old Style"/>
                        </a:rPr>
                        <a:t>Final Exam</a:t>
                      </a:r>
                    </a:p>
                  </a:txBody>
                  <a:tcPr/>
                </a:tc>
                <a:tc>
                  <a:txBody>
                    <a:bodyPr/>
                    <a:lstStyle/>
                    <a:p>
                      <a:r>
                        <a:rPr lang="en-US" dirty="0" smtClean="0">
                          <a:latin typeface="Goudy Old Style"/>
                          <a:cs typeface="Goudy Old Style"/>
                        </a:rPr>
                        <a:t>70</a:t>
                      </a:r>
                      <a:endParaRPr lang="en-US" dirty="0">
                        <a:latin typeface="Goudy Old Style"/>
                        <a:cs typeface="Goudy Old Style"/>
                      </a:endParaRPr>
                    </a:p>
                  </a:txBody>
                  <a:tcPr/>
                </a:tc>
                <a:tc>
                  <a:txBody>
                    <a:bodyPr/>
                    <a:lstStyle/>
                    <a:p>
                      <a:r>
                        <a:rPr lang="en-US" dirty="0" smtClean="0">
                          <a:latin typeface="Goudy Old Style"/>
                          <a:cs typeface="Goudy Old Style"/>
                        </a:rPr>
                        <a:t>14%</a:t>
                      </a:r>
                      <a:endParaRPr lang="en-US" dirty="0">
                        <a:latin typeface="Goudy Old Style"/>
                        <a:cs typeface="Goudy Old Style"/>
                      </a:endParaRPr>
                    </a:p>
                  </a:txBody>
                  <a:tcPr/>
                </a:tc>
              </a:tr>
              <a:tr h="370840">
                <a:tc>
                  <a:txBody>
                    <a:bodyPr/>
                    <a:lstStyle/>
                    <a:p>
                      <a:r>
                        <a:rPr lang="en-US" b="1" i="1" dirty="0" smtClean="0">
                          <a:latin typeface="Goudy Old Style"/>
                          <a:cs typeface="Goudy Old Style"/>
                        </a:rPr>
                        <a:t>Total</a:t>
                      </a:r>
                    </a:p>
                  </a:txBody>
                  <a:tcPr/>
                </a:tc>
                <a:tc>
                  <a:txBody>
                    <a:bodyPr/>
                    <a:lstStyle/>
                    <a:p>
                      <a:r>
                        <a:rPr lang="en-US" dirty="0" smtClean="0">
                          <a:latin typeface="Goudy Old Style"/>
                          <a:cs typeface="Goudy Old Style"/>
                        </a:rPr>
                        <a:t>500</a:t>
                      </a:r>
                      <a:endParaRPr lang="en-US" dirty="0">
                        <a:latin typeface="Goudy Old Style"/>
                        <a:cs typeface="Goudy Old Style"/>
                      </a:endParaRPr>
                    </a:p>
                  </a:txBody>
                  <a:tcPr/>
                </a:tc>
                <a:tc>
                  <a:txBody>
                    <a:bodyPr/>
                    <a:lstStyle/>
                    <a:p>
                      <a:r>
                        <a:rPr lang="en-US" dirty="0" smtClean="0">
                          <a:latin typeface="Goudy Old Style"/>
                          <a:cs typeface="Goudy Old Style"/>
                        </a:rPr>
                        <a:t>100%</a:t>
                      </a:r>
                      <a:endParaRPr lang="en-US" dirty="0">
                        <a:latin typeface="Goudy Old Style"/>
                        <a:cs typeface="Goudy Old Style"/>
                      </a:endParaRPr>
                    </a:p>
                  </a:txBody>
                  <a:tcPr/>
                </a:tc>
              </a:tr>
            </a:tbl>
          </a:graphicData>
        </a:graphic>
      </p:graphicFrame>
    </p:spTree>
    <p:extLst>
      <p:ext uri="{BB962C8B-B14F-4D97-AF65-F5344CB8AC3E}">
        <p14:creationId xmlns:p14="http://schemas.microsoft.com/office/powerpoint/2010/main" val="216422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Grading Scale</a:t>
            </a:r>
            <a:endParaRPr lang="en-US" dirty="0">
              <a:latin typeface="Goudy Old Style"/>
              <a:cs typeface="Goudy Old Style"/>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4816174"/>
              </p:ext>
            </p:extLst>
          </p:nvPr>
        </p:nvGraphicFramePr>
        <p:xfrm>
          <a:off x="1522413" y="1905000"/>
          <a:ext cx="9144000" cy="2225040"/>
        </p:xfrm>
        <a:graphic>
          <a:graphicData uri="http://schemas.openxmlformats.org/drawingml/2006/table">
            <a:tbl>
              <a:tblPr firstRow="1" bandRow="1">
                <a:tableStyleId>{2D5ABB26-0587-4C30-8999-92F81FD0307C}</a:tableStyleId>
              </a:tblPr>
              <a:tblGrid>
                <a:gridCol w="4572000"/>
                <a:gridCol w="4572000"/>
              </a:tblGrid>
              <a:tr h="370840">
                <a:tc>
                  <a:txBody>
                    <a:bodyPr/>
                    <a:lstStyle/>
                    <a:p>
                      <a:r>
                        <a:rPr lang="en-US" dirty="0" smtClean="0"/>
                        <a:t>Points</a:t>
                      </a:r>
                      <a:endParaRPr lang="en-US" dirty="0"/>
                    </a:p>
                  </a:txBody>
                  <a:tcPr/>
                </a:tc>
                <a:tc>
                  <a:txBody>
                    <a:bodyPr/>
                    <a:lstStyle/>
                    <a:p>
                      <a:r>
                        <a:rPr lang="en-US" dirty="0" smtClean="0"/>
                        <a:t>Letter Grade</a:t>
                      </a:r>
                      <a:endParaRPr lang="en-US" dirty="0"/>
                    </a:p>
                  </a:txBody>
                  <a:tcPr/>
                </a:tc>
              </a:tr>
              <a:tr h="370840">
                <a:tc>
                  <a:txBody>
                    <a:bodyPr/>
                    <a:lstStyle/>
                    <a:p>
                      <a:r>
                        <a:rPr lang="en-US" dirty="0" smtClean="0"/>
                        <a:t>90-100</a:t>
                      </a:r>
                      <a:endParaRPr lang="en-US" dirty="0"/>
                    </a:p>
                  </a:txBody>
                  <a:tcPr/>
                </a:tc>
                <a:tc>
                  <a:txBody>
                    <a:bodyPr/>
                    <a:lstStyle/>
                    <a:p>
                      <a:r>
                        <a:rPr lang="en-US" dirty="0" smtClean="0"/>
                        <a:t>A</a:t>
                      </a:r>
                      <a:endParaRPr lang="en-US" dirty="0"/>
                    </a:p>
                  </a:txBody>
                  <a:tcPr/>
                </a:tc>
              </a:tr>
              <a:tr h="370840">
                <a:tc>
                  <a:txBody>
                    <a:bodyPr/>
                    <a:lstStyle/>
                    <a:p>
                      <a:r>
                        <a:rPr lang="en-US" dirty="0" smtClean="0"/>
                        <a:t>80-89</a:t>
                      </a:r>
                      <a:endParaRPr lang="en-US" dirty="0"/>
                    </a:p>
                  </a:txBody>
                  <a:tcPr/>
                </a:tc>
                <a:tc>
                  <a:txBody>
                    <a:bodyPr/>
                    <a:lstStyle/>
                    <a:p>
                      <a:r>
                        <a:rPr lang="en-US" dirty="0" smtClean="0"/>
                        <a:t>B</a:t>
                      </a:r>
                      <a:endParaRPr lang="en-US" dirty="0"/>
                    </a:p>
                  </a:txBody>
                  <a:tcPr/>
                </a:tc>
              </a:tr>
              <a:tr h="370840">
                <a:tc>
                  <a:txBody>
                    <a:bodyPr/>
                    <a:lstStyle/>
                    <a:p>
                      <a:r>
                        <a:rPr lang="en-US" dirty="0" smtClean="0"/>
                        <a:t>70-79</a:t>
                      </a:r>
                      <a:endParaRPr lang="en-US" dirty="0"/>
                    </a:p>
                  </a:txBody>
                  <a:tcPr/>
                </a:tc>
                <a:tc>
                  <a:txBody>
                    <a:bodyPr/>
                    <a:lstStyle/>
                    <a:p>
                      <a:r>
                        <a:rPr lang="en-US" dirty="0" smtClean="0"/>
                        <a:t>C</a:t>
                      </a:r>
                      <a:endParaRPr lang="en-US" dirty="0"/>
                    </a:p>
                  </a:txBody>
                  <a:tcPr/>
                </a:tc>
              </a:tr>
              <a:tr h="370840">
                <a:tc>
                  <a:txBody>
                    <a:bodyPr/>
                    <a:lstStyle/>
                    <a:p>
                      <a:r>
                        <a:rPr lang="en-US" dirty="0" smtClean="0"/>
                        <a:t>60-69</a:t>
                      </a:r>
                      <a:endParaRPr lang="en-US" dirty="0"/>
                    </a:p>
                  </a:txBody>
                  <a:tcPr/>
                </a:tc>
                <a:tc>
                  <a:txBody>
                    <a:bodyPr/>
                    <a:lstStyle/>
                    <a:p>
                      <a:r>
                        <a:rPr lang="en-US" dirty="0" smtClean="0"/>
                        <a:t>D</a:t>
                      </a:r>
                      <a:endParaRPr lang="en-US" dirty="0"/>
                    </a:p>
                  </a:txBody>
                  <a:tcPr/>
                </a:tc>
              </a:tr>
              <a:tr h="370840">
                <a:tc>
                  <a:txBody>
                    <a:bodyPr/>
                    <a:lstStyle/>
                    <a:p>
                      <a:r>
                        <a:rPr lang="en-US" dirty="0" smtClean="0"/>
                        <a:t>0-60</a:t>
                      </a:r>
                      <a:endParaRPr lang="en-US" dirty="0"/>
                    </a:p>
                  </a:txBody>
                  <a:tcPr/>
                </a:tc>
                <a:tc>
                  <a:txBody>
                    <a:bodyPr/>
                    <a:lstStyle/>
                    <a:p>
                      <a:r>
                        <a:rPr lang="en-US" dirty="0" smtClean="0"/>
                        <a:t>F</a:t>
                      </a:r>
                      <a:endParaRPr lang="en-US" dirty="0"/>
                    </a:p>
                  </a:txBody>
                  <a:tcPr/>
                </a:tc>
              </a:tr>
            </a:tbl>
          </a:graphicData>
        </a:graphic>
      </p:graphicFrame>
    </p:spTree>
    <p:extLst>
      <p:ext uri="{BB962C8B-B14F-4D97-AF65-F5344CB8AC3E}">
        <p14:creationId xmlns:p14="http://schemas.microsoft.com/office/powerpoint/2010/main" val="69087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Assignments</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dirty="0" smtClean="0">
                <a:latin typeface="Goudy Old Style"/>
                <a:cs typeface="Goudy Old Style"/>
              </a:rPr>
              <a:t>Assignments </a:t>
            </a:r>
            <a:r>
              <a:rPr lang="en-US" dirty="0">
                <a:latin typeface="Goudy Old Style"/>
                <a:cs typeface="Goudy Old Style"/>
              </a:rPr>
              <a:t>may be subject to change based on your individual instructional needs and the needs of the class as a whole.</a:t>
            </a:r>
            <a:br>
              <a:rPr lang="en-US" dirty="0">
                <a:latin typeface="Goudy Old Style"/>
                <a:cs typeface="Goudy Old Style"/>
              </a:rPr>
            </a:br>
            <a:r>
              <a:rPr lang="en-US" dirty="0">
                <a:latin typeface="Goudy Old Style"/>
                <a:cs typeface="Goudy Old Style"/>
              </a:rPr>
              <a:t>To know what your assigned homework is each week, you will consult two sources. Updated Calendar which is provided at the start of the semester to complete your reading and exercise assignments and to see an overview of your writing assignments. Follow the assignment sheets you will receive in class to complete your writing assignments. </a:t>
            </a:r>
            <a:endParaRPr lang="en-US" dirty="0">
              <a:latin typeface="Goudy Old Style"/>
              <a:cs typeface="Goudy Old Style"/>
            </a:endParaRPr>
          </a:p>
          <a:p>
            <a:r>
              <a:rPr lang="en-US" dirty="0">
                <a:latin typeface="Goudy Old Style"/>
                <a:cs typeface="Goudy Old Style"/>
              </a:rPr>
              <a:t>Each chapter of assigned reading contains several exercises. While you may do as many as you find helpful, you are required to do only the exercises specifically noted below in the “Schedule of Activities and Assignments.”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207891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Resources</a:t>
            </a:r>
            <a:endParaRPr lang="en-US" dirty="0">
              <a:latin typeface="Goudy Old Style"/>
              <a:cs typeface="Goudy Old Style"/>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oudy Old Style"/>
                <a:cs typeface="Goudy Old Style"/>
              </a:rPr>
              <a:t>Very </a:t>
            </a:r>
            <a:r>
              <a:rPr lang="en-US" dirty="0">
                <a:latin typeface="Goudy Old Style"/>
                <a:cs typeface="Goudy Old Style"/>
              </a:rPr>
              <a:t>few writers know all the rules of punctuation, spelling, and grammar by heart, but all good writers do know where to find the answers and are prepared to use those resources at all </a:t>
            </a:r>
            <a:r>
              <a:rPr lang="en-US" dirty="0" smtClean="0">
                <a:latin typeface="Goudy Old Style"/>
                <a:cs typeface="Goudy Old Style"/>
              </a:rPr>
              <a:t>times.</a:t>
            </a:r>
          </a:p>
          <a:p>
            <a:r>
              <a:rPr lang="en-US" dirty="0" smtClean="0">
                <a:latin typeface="Goudy Old Style"/>
                <a:cs typeface="Goudy Old Style"/>
              </a:rPr>
              <a:t>Your </a:t>
            </a:r>
            <a:r>
              <a:rPr lang="en-US" dirty="0">
                <a:latin typeface="Goudy Old Style"/>
                <a:cs typeface="Goudy Old Style"/>
              </a:rPr>
              <a:t>writing resources for this class include the following: </a:t>
            </a:r>
            <a:endParaRPr lang="en-US" dirty="0" smtClean="0">
              <a:latin typeface="Goudy Old Style"/>
              <a:cs typeface="Goudy Old Style"/>
            </a:endParaRPr>
          </a:p>
          <a:p>
            <a:pPr lvl="1"/>
            <a:r>
              <a:rPr lang="en-US" dirty="0" smtClean="0">
                <a:latin typeface="Goudy Old Style"/>
                <a:cs typeface="Goudy Old Style"/>
              </a:rPr>
              <a:t>your textbooks</a:t>
            </a:r>
            <a:endParaRPr lang="en-US" dirty="0">
              <a:latin typeface="Goudy Old Style"/>
              <a:cs typeface="Goudy Old Style"/>
            </a:endParaRPr>
          </a:p>
          <a:p>
            <a:pPr lvl="1"/>
            <a:r>
              <a:rPr lang="en-US" dirty="0" smtClean="0">
                <a:latin typeface="Goudy Old Style"/>
                <a:cs typeface="Goudy Old Style"/>
              </a:rPr>
              <a:t>handouts</a:t>
            </a:r>
            <a:r>
              <a:rPr lang="en-US" dirty="0">
                <a:latin typeface="Goudy Old Style"/>
                <a:cs typeface="Goudy Old Style"/>
              </a:rPr>
              <a:t>, </a:t>
            </a:r>
            <a:r>
              <a:rPr lang="en-US" dirty="0" err="1">
                <a:latin typeface="Goudy Old Style"/>
                <a:cs typeface="Goudy Old Style"/>
              </a:rPr>
              <a:t>PowerPoints</a:t>
            </a:r>
            <a:r>
              <a:rPr lang="en-US" dirty="0">
                <a:latin typeface="Goudy Old Style"/>
                <a:cs typeface="Goudy Old Style"/>
              </a:rPr>
              <a:t>, and notes given in </a:t>
            </a:r>
            <a:r>
              <a:rPr lang="en-US" dirty="0" smtClean="0">
                <a:latin typeface="Goudy Old Style"/>
                <a:cs typeface="Goudy Old Style"/>
              </a:rPr>
              <a:t>class</a:t>
            </a:r>
          </a:p>
          <a:p>
            <a:pPr lvl="1"/>
            <a:r>
              <a:rPr lang="en-US" dirty="0" smtClean="0">
                <a:latin typeface="Goudy Old Style"/>
                <a:cs typeface="Goudy Old Style"/>
              </a:rPr>
              <a:t>a </a:t>
            </a:r>
            <a:r>
              <a:rPr lang="en-US" dirty="0">
                <a:latin typeface="Goudy Old Style"/>
                <a:cs typeface="Goudy Old Style"/>
              </a:rPr>
              <a:t>college-level dictionary and thesaurus, either print or online (see http://</a:t>
            </a:r>
            <a:r>
              <a:rPr lang="en-US" dirty="0" err="1">
                <a:latin typeface="Goudy Old Style"/>
                <a:cs typeface="Goudy Old Style"/>
              </a:rPr>
              <a:t>dictionary.reference.com</a:t>
            </a:r>
            <a:r>
              <a:rPr lang="en-US" dirty="0">
                <a:latin typeface="Goudy Old Style"/>
                <a:cs typeface="Goudy Old Style"/>
              </a:rPr>
              <a:t> or </a:t>
            </a:r>
            <a:r>
              <a:rPr lang="en-US" dirty="0">
                <a:latin typeface="Goudy Old Style"/>
                <a:cs typeface="Goudy Old Style"/>
                <a:hlinkClick r:id="rId2"/>
              </a:rPr>
              <a:t>http://merriam-webster.com</a:t>
            </a:r>
            <a:r>
              <a:rPr lang="en-US" dirty="0" smtClean="0">
                <a:latin typeface="Goudy Old Style"/>
                <a:cs typeface="Goudy Old Style"/>
              </a:rPr>
              <a:t>)</a:t>
            </a:r>
            <a:endParaRPr lang="en-US" dirty="0">
              <a:latin typeface="Goudy Old Style"/>
              <a:cs typeface="Goudy Old Style"/>
            </a:endParaRPr>
          </a:p>
          <a:p>
            <a:pPr lvl="1"/>
            <a:r>
              <a:rPr lang="en-US" dirty="0" smtClean="0">
                <a:latin typeface="Goudy Old Style"/>
                <a:cs typeface="Goudy Old Style"/>
              </a:rPr>
              <a:t> </a:t>
            </a:r>
            <a:r>
              <a:rPr lang="en-US" dirty="0">
                <a:latin typeface="Goudy Old Style"/>
                <a:cs typeface="Goudy Old Style"/>
              </a:rPr>
              <a:t>me (in person and on email</a:t>
            </a:r>
            <a:r>
              <a:rPr lang="en-US" dirty="0" smtClean="0">
                <a:latin typeface="Goudy Old Style"/>
                <a:cs typeface="Goudy Old Style"/>
              </a:rPr>
              <a:t>)</a:t>
            </a:r>
          </a:p>
          <a:p>
            <a:pPr lvl="1"/>
            <a:r>
              <a:rPr lang="en-US" dirty="0" smtClean="0">
                <a:latin typeface="Goudy Old Style"/>
                <a:cs typeface="Goudy Old Style"/>
              </a:rPr>
              <a:t> credible </a:t>
            </a:r>
            <a:r>
              <a:rPr lang="en-US" dirty="0">
                <a:latin typeface="Goudy Old Style"/>
                <a:cs typeface="Goudy Old Style"/>
              </a:rPr>
              <a:t>online writing sites, such as Literacy Education Online http://</a:t>
            </a:r>
            <a:r>
              <a:rPr lang="en-US" dirty="0" err="1">
                <a:latin typeface="Goudy Old Style"/>
                <a:cs typeface="Goudy Old Style"/>
              </a:rPr>
              <a:t>leo.stcloudstate.edu</a:t>
            </a:r>
            <a:r>
              <a:rPr lang="en-US" dirty="0">
                <a:latin typeface="Goudy Old Style"/>
                <a:cs typeface="Goudy Old Style"/>
              </a:rPr>
              <a:t> and The Online Writing Lab http://</a:t>
            </a:r>
            <a:r>
              <a:rPr lang="en-US" dirty="0" err="1">
                <a:latin typeface="Goudy Old Style"/>
                <a:cs typeface="Goudy Old Style"/>
              </a:rPr>
              <a:t>owl.english.purdue.edu</a:t>
            </a:r>
            <a:r>
              <a:rPr lang="en-US" dirty="0">
                <a:latin typeface="Goudy Old Style"/>
                <a:cs typeface="Goudy Old Style"/>
              </a:rPr>
              <a:t>. </a:t>
            </a:r>
            <a:endParaRPr lang="en-US" dirty="0">
              <a:latin typeface="Goudy Old Style"/>
              <a:cs typeface="Goudy Old Style"/>
            </a:endParaRPr>
          </a:p>
          <a:p>
            <a:r>
              <a:rPr lang="en-US" dirty="0">
                <a:latin typeface="Goudy Old Style"/>
                <a:cs typeface="Goudy Old Style"/>
              </a:rPr>
              <a:t>Both textbooks include information beyond what we can cover in one course. In fact, together they provide a complete education in correct and powerful writing for college and beyond. Get familiar with the table of contents and indexes in each book and push yourself to investigate topics not covered in class.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2182396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normAutofit/>
          </a:bodyPr>
          <a:lstStyle/>
          <a:p>
            <a:pPr eaLnBrk="1" hangingPunct="1"/>
            <a:r>
              <a:rPr lang="en-US" sz="4400" dirty="0">
                <a:latin typeface="Goudy Old Style" charset="0"/>
                <a:ea typeface="ＭＳ Ｐゴシック" charset="0"/>
                <a:cs typeface="Calibri" charset="0"/>
              </a:rPr>
              <a:t>Plan for Today</a:t>
            </a:r>
          </a:p>
        </p:txBody>
      </p:sp>
      <p:sp>
        <p:nvSpPr>
          <p:cNvPr id="28674" name="Rectangle 3"/>
          <p:cNvSpPr>
            <a:spLocks noGrp="1" noChangeArrowheads="1"/>
          </p:cNvSpPr>
          <p:nvPr>
            <p:ph idx="1"/>
          </p:nvPr>
        </p:nvSpPr>
        <p:spPr/>
        <p:txBody>
          <a:bodyPr/>
          <a:lstStyle/>
          <a:p>
            <a:pPr eaLnBrk="1" hangingPunct="1">
              <a:lnSpc>
                <a:spcPct val="80000"/>
              </a:lnSpc>
            </a:pPr>
            <a:r>
              <a:rPr lang="en-US" sz="2000" dirty="0">
                <a:latin typeface="Goudy Old Style" charset="0"/>
                <a:ea typeface="ＭＳ Ｐゴシック" charset="0"/>
                <a:cs typeface="Calibri" charset="0"/>
              </a:rPr>
              <a:t>Review Syllabus</a:t>
            </a:r>
          </a:p>
          <a:p>
            <a:pPr eaLnBrk="1" hangingPunct="1">
              <a:lnSpc>
                <a:spcPct val="80000"/>
              </a:lnSpc>
            </a:pPr>
            <a:r>
              <a:rPr lang="en-US" sz="2000" dirty="0">
                <a:latin typeface="Goudy Old Style" charset="0"/>
                <a:ea typeface="ＭＳ Ｐゴシック" charset="0"/>
                <a:cs typeface="Calibri" charset="0"/>
              </a:rPr>
              <a:t>Quiz on syllabus</a:t>
            </a:r>
          </a:p>
          <a:p>
            <a:pPr eaLnBrk="1" hangingPunct="1">
              <a:lnSpc>
                <a:spcPct val="80000"/>
              </a:lnSpc>
            </a:pPr>
            <a:r>
              <a:rPr lang="en-US" sz="2000" dirty="0">
                <a:latin typeface="Goudy Old Style" charset="0"/>
                <a:ea typeface="ＭＳ Ｐゴシック" charset="0"/>
                <a:cs typeface="Calibri" charset="0"/>
              </a:rPr>
              <a:t>Discussion of plagiarism and completion of online review/quiz</a:t>
            </a:r>
          </a:p>
          <a:p>
            <a:pPr eaLnBrk="1" hangingPunct="1">
              <a:lnSpc>
                <a:spcPct val="80000"/>
              </a:lnSpc>
            </a:pPr>
            <a:r>
              <a:rPr lang="en-US" sz="2000" dirty="0" smtClean="0">
                <a:latin typeface="Goudy Old Style" charset="0"/>
                <a:ea typeface="ＭＳ Ｐゴシック" charset="0"/>
                <a:cs typeface="Calibri" charset="0"/>
              </a:rPr>
              <a:t>In class reading:  “Shitty First Drafts”</a:t>
            </a:r>
          </a:p>
          <a:p>
            <a:pPr eaLnBrk="1" hangingPunct="1">
              <a:lnSpc>
                <a:spcPct val="80000"/>
              </a:lnSpc>
            </a:pPr>
            <a:r>
              <a:rPr lang="en-US" sz="2000" dirty="0" smtClean="0">
                <a:latin typeface="Goudy Old Style" charset="0"/>
                <a:ea typeface="ＭＳ Ｐゴシック" charset="0"/>
                <a:cs typeface="Calibri" charset="0"/>
              </a:rPr>
              <a:t>In class writing</a:t>
            </a:r>
          </a:p>
          <a:p>
            <a:pPr lvl="0">
              <a:lnSpc>
                <a:spcPct val="80000"/>
              </a:lnSpc>
            </a:pPr>
            <a:r>
              <a:rPr lang="en-US" sz="2000" dirty="0">
                <a:latin typeface="Goudy Old Style"/>
                <a:cs typeface="Goudy Old Style"/>
              </a:rPr>
              <a:t>Discussion and exercises in invention, using </a:t>
            </a:r>
            <a:r>
              <a:rPr lang="en-US" sz="2000" i="1" dirty="0">
                <a:latin typeface="Goudy Old Style"/>
                <a:cs typeface="Goudy Old Style"/>
              </a:rPr>
              <a:t>The Writer’s Workplace </a:t>
            </a:r>
            <a:r>
              <a:rPr lang="en-US" sz="2000" dirty="0">
                <a:latin typeface="Goudy Old Style"/>
                <a:cs typeface="Goudy Old Style"/>
              </a:rPr>
              <a:t>(WW) Ch. 1 “Gathering Ideas for Writing” and </a:t>
            </a:r>
            <a:r>
              <a:rPr lang="en-US" sz="2000" i="1" dirty="0">
                <a:latin typeface="Goudy Old Style"/>
                <a:cs typeface="Goudy Old Style"/>
              </a:rPr>
              <a:t>The Little, Brown Handbook </a:t>
            </a:r>
            <a:r>
              <a:rPr lang="en-US" sz="2000" dirty="0">
                <a:latin typeface="Goudy Old Style"/>
                <a:cs typeface="Goudy Old Style"/>
              </a:rPr>
              <a:t>(LB) Part 1, “The Writing Process</a:t>
            </a:r>
            <a:r>
              <a:rPr lang="en-US" sz="2000" dirty="0" smtClean="0">
                <a:latin typeface="Goudy Old Style"/>
                <a:cs typeface="Goudy Old Style"/>
              </a:rPr>
              <a:t>”</a:t>
            </a:r>
          </a:p>
          <a:p>
            <a:pPr lvl="0">
              <a:lnSpc>
                <a:spcPct val="80000"/>
              </a:lnSpc>
            </a:pPr>
            <a:r>
              <a:rPr lang="en-US" sz="2000" dirty="0" smtClean="0">
                <a:latin typeface="Goudy Old Style"/>
                <a:cs typeface="Goudy Old Style"/>
              </a:rPr>
              <a:t>Discussion </a:t>
            </a:r>
            <a:r>
              <a:rPr lang="en-US" sz="2000" dirty="0">
                <a:latin typeface="Goudy Old Style"/>
                <a:cs typeface="Goudy Old Style"/>
              </a:rPr>
              <a:t>and exercises in first, second, and third person, using WW Ch. 2 “Recognizing the Elements of Good Writing”</a:t>
            </a:r>
            <a:r>
              <a:rPr lang="en-US" sz="2000" dirty="0" smtClean="0">
                <a:latin typeface="Goudy Old Style"/>
                <a:cs typeface="Goudy Old Style"/>
              </a:rPr>
              <a:t> </a:t>
            </a:r>
            <a:endParaRPr lang="en-US" sz="2000" dirty="0">
              <a:latin typeface="Goudy Old Style"/>
              <a:ea typeface="ＭＳ Ｐゴシック" charset="0"/>
              <a:cs typeface="Goudy Old Style"/>
            </a:endParaRPr>
          </a:p>
          <a:p>
            <a:pPr eaLnBrk="1" hangingPunct="1">
              <a:lnSpc>
                <a:spcPct val="80000"/>
              </a:lnSpc>
            </a:pPr>
            <a:endParaRPr lang="en-US" sz="2000" dirty="0">
              <a:latin typeface="Calibri" charset="0"/>
              <a:ea typeface="ＭＳ Ｐゴシック" charset="0"/>
              <a:cs typeface="Calibri" charset="0"/>
            </a:endParaRPr>
          </a:p>
          <a:p>
            <a:pPr eaLnBrk="1" hangingPunct="1">
              <a:lnSpc>
                <a:spcPct val="80000"/>
              </a:lnSpc>
            </a:pPr>
            <a:endParaRPr lang="en-US" sz="2000" dirty="0">
              <a:latin typeface="Calibri" charset="0"/>
              <a:ea typeface="ＭＳ Ｐゴシック" charset="0"/>
              <a:cs typeface="Calibri" charset="0"/>
            </a:endParaRPr>
          </a:p>
        </p:txBody>
      </p:sp>
    </p:spTree>
    <p:extLst>
      <p:ext uri="{BB962C8B-B14F-4D97-AF65-F5344CB8AC3E}">
        <p14:creationId xmlns:p14="http://schemas.microsoft.com/office/powerpoint/2010/main" val="127361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Writing as a Craft</a:t>
            </a:r>
            <a:endParaRPr lang="en-US" dirty="0">
              <a:latin typeface="Goudy Old Style"/>
              <a:cs typeface="Goudy Old Style"/>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oudy Old Style"/>
                <a:cs typeface="Goudy Old Style"/>
              </a:rPr>
              <a:t>In </a:t>
            </a:r>
            <a:r>
              <a:rPr lang="en-US" dirty="0">
                <a:latin typeface="Goudy Old Style"/>
                <a:cs typeface="Goudy Old Style"/>
              </a:rPr>
              <a:t>this class, we will approach writing as a craft: that is, as a set of specialized skills and recurring activities used to create a product that is not only meaningful and graceful, but useful and effective as well.</a:t>
            </a:r>
            <a:br>
              <a:rPr lang="en-US" dirty="0">
                <a:latin typeface="Goudy Old Style"/>
                <a:cs typeface="Goudy Old Style"/>
              </a:rPr>
            </a:br>
            <a:r>
              <a:rPr lang="en-US" dirty="0">
                <a:latin typeface="Goudy Old Style"/>
                <a:cs typeface="Goudy Old Style"/>
              </a:rPr>
              <a:t>Learning a craft happens over time: it requires patience and persistence. It involves trying, making mistakes, learning how to improve, and applying new knowledge. </a:t>
            </a:r>
            <a:endParaRPr lang="en-US" dirty="0">
              <a:latin typeface="Goudy Old Style"/>
              <a:cs typeface="Goudy Old Style"/>
            </a:endParaRPr>
          </a:p>
          <a:p>
            <a:r>
              <a:rPr lang="en-US" dirty="0">
                <a:latin typeface="Goudy Old Style"/>
                <a:cs typeface="Goudy Old Style"/>
              </a:rPr>
              <a:t>More than anything, learning a craft requires significant amounts of practice. So, you will write a lot in this course, in and out of class, in graded and ungraded situations, sometimes producing whole documents and at other times single paragraphs or sentences. </a:t>
            </a:r>
            <a:endParaRPr lang="en-US" dirty="0">
              <a:latin typeface="Goudy Old Style"/>
              <a:cs typeface="Goudy Old Style"/>
            </a:endParaRPr>
          </a:p>
          <a:p>
            <a:r>
              <a:rPr lang="en-US" dirty="0">
                <a:latin typeface="Goudy Old Style"/>
                <a:cs typeface="Goudy Old Style"/>
              </a:rPr>
              <a:t>Learning a craft also involves learning how you do your best work, so you will frequently write and talk about your writing process in order to keep strengthening it.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319078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Three D’s of Writing</a:t>
            </a:r>
            <a:endParaRPr lang="en-US" dirty="0">
              <a:latin typeface="Goudy Old Style"/>
              <a:cs typeface="Goudy Old Style"/>
            </a:endParaRPr>
          </a:p>
        </p:txBody>
      </p:sp>
      <p:sp>
        <p:nvSpPr>
          <p:cNvPr id="3" name="Content Placeholder 2"/>
          <p:cNvSpPr>
            <a:spLocks noGrp="1"/>
          </p:cNvSpPr>
          <p:nvPr>
            <p:ph idx="1"/>
          </p:nvPr>
        </p:nvSpPr>
        <p:spPr/>
        <p:txBody>
          <a:bodyPr>
            <a:normAutofit lnSpcReduction="10000"/>
          </a:bodyPr>
          <a:lstStyle/>
          <a:p>
            <a:r>
              <a:rPr lang="en-US" dirty="0">
                <a:latin typeface="Goudy Old Style"/>
                <a:cs typeface="Goudy Old Style"/>
              </a:rPr>
              <a:t>Throughout this class, we will work on</a:t>
            </a:r>
            <a:r>
              <a:rPr lang="en-US" i="1" dirty="0">
                <a:latin typeface="Goudy Old Style"/>
                <a:cs typeface="Goudy Old Style"/>
              </a:rPr>
              <a:t> three dimensions </a:t>
            </a:r>
            <a:r>
              <a:rPr lang="en-US" dirty="0">
                <a:latin typeface="Goudy Old Style"/>
                <a:cs typeface="Goudy Old Style"/>
              </a:rPr>
              <a:t>of </a:t>
            </a:r>
            <a:r>
              <a:rPr lang="en-US" dirty="0" smtClean="0">
                <a:latin typeface="Goudy Old Style"/>
                <a:cs typeface="Goudy Old Style"/>
              </a:rPr>
              <a:t>writing.</a:t>
            </a:r>
          </a:p>
          <a:p>
            <a:r>
              <a:rPr lang="en-US" b="1" i="1" dirty="0" smtClean="0">
                <a:latin typeface="Goudy Old Style"/>
                <a:cs typeface="Goudy Old Style"/>
              </a:rPr>
              <a:t>Context</a:t>
            </a:r>
            <a:r>
              <a:rPr lang="en-US" b="1" dirty="0" smtClean="0">
                <a:latin typeface="Goudy Old Style"/>
                <a:cs typeface="Goudy Old Style"/>
              </a:rPr>
              <a:t> </a:t>
            </a:r>
            <a:r>
              <a:rPr lang="en-US" dirty="0">
                <a:latin typeface="Goudy Old Style"/>
                <a:cs typeface="Goudy Old Style"/>
              </a:rPr>
              <a:t>includes what it means to write in an academic setting as well as your identity and process as a </a:t>
            </a:r>
            <a:r>
              <a:rPr lang="en-US" dirty="0" smtClean="0">
                <a:latin typeface="Goudy Old Style"/>
                <a:cs typeface="Goudy Old Style"/>
              </a:rPr>
              <a:t>writer.</a:t>
            </a:r>
          </a:p>
          <a:p>
            <a:r>
              <a:rPr lang="en-US" i="1" dirty="0" smtClean="0">
                <a:latin typeface="Goudy Old Style"/>
                <a:cs typeface="Goudy Old Style"/>
              </a:rPr>
              <a:t>T</a:t>
            </a:r>
            <a:r>
              <a:rPr lang="en-US" b="1" i="1" dirty="0" smtClean="0">
                <a:latin typeface="Goudy Old Style"/>
                <a:cs typeface="Goudy Old Style"/>
              </a:rPr>
              <a:t>he </a:t>
            </a:r>
            <a:r>
              <a:rPr lang="en-US" b="1" i="1" dirty="0">
                <a:latin typeface="Goudy Old Style"/>
                <a:cs typeface="Goudy Old Style"/>
              </a:rPr>
              <a:t>big picture</a:t>
            </a:r>
            <a:r>
              <a:rPr lang="en-US" b="1" dirty="0">
                <a:latin typeface="Goudy Old Style"/>
                <a:cs typeface="Goudy Old Style"/>
              </a:rPr>
              <a:t> </a:t>
            </a:r>
            <a:r>
              <a:rPr lang="en-US" dirty="0">
                <a:latin typeface="Goudy Old Style"/>
                <a:cs typeface="Goudy Old Style"/>
              </a:rPr>
              <a:t>refers to the overall purpose of a piece of writing and the way it is arranged and organized--its parts and what goes where. It involves looking at your writing at the level of the whole piece and at the paragraph </a:t>
            </a:r>
            <a:r>
              <a:rPr lang="en-US" dirty="0" smtClean="0">
                <a:latin typeface="Goudy Old Style"/>
                <a:cs typeface="Goudy Old Style"/>
              </a:rPr>
              <a:t>level.</a:t>
            </a:r>
          </a:p>
          <a:p>
            <a:r>
              <a:rPr lang="en-US" b="1" i="1" dirty="0" smtClean="0">
                <a:latin typeface="Goudy Old Style"/>
                <a:cs typeface="Goudy Old Style"/>
              </a:rPr>
              <a:t>The </a:t>
            </a:r>
            <a:r>
              <a:rPr lang="en-US" b="1" i="1" dirty="0">
                <a:latin typeface="Goudy Old Style"/>
                <a:cs typeface="Goudy Old Style"/>
              </a:rPr>
              <a:t>sentence level</a:t>
            </a:r>
            <a:r>
              <a:rPr lang="en-US" b="1" dirty="0">
                <a:latin typeface="Goudy Old Style"/>
                <a:cs typeface="Goudy Old Style"/>
              </a:rPr>
              <a:t> </a:t>
            </a:r>
            <a:r>
              <a:rPr lang="en-US" dirty="0">
                <a:latin typeface="Goudy Old Style"/>
                <a:cs typeface="Goudy Old Style"/>
              </a:rPr>
              <a:t>refers to looking at such things as grammar, punctuation, clarity, style, and word choice.</a:t>
            </a:r>
            <a:br>
              <a:rPr lang="en-US" dirty="0">
                <a:latin typeface="Goudy Old Style"/>
                <a:cs typeface="Goudy Old Style"/>
              </a:rPr>
            </a:br>
            <a:r>
              <a:rPr lang="en-US" dirty="0">
                <a:latin typeface="Goudy Old Style"/>
                <a:cs typeface="Goudy Old Style"/>
              </a:rPr>
              <a:t>We will continually zoom in and out among these three dimensions, so get familiar with these labels.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37907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Time!</a:t>
            </a:r>
            <a:endParaRPr lang="en-US" dirty="0"/>
          </a:p>
        </p:txBody>
      </p:sp>
      <p:sp>
        <p:nvSpPr>
          <p:cNvPr id="3" name="Content Placeholder 2"/>
          <p:cNvSpPr>
            <a:spLocks noGrp="1"/>
          </p:cNvSpPr>
          <p:nvPr>
            <p:ph idx="1"/>
          </p:nvPr>
        </p:nvSpPr>
        <p:spPr/>
        <p:txBody>
          <a:bodyPr/>
          <a:lstStyle/>
          <a:p>
            <a:r>
              <a:rPr lang="en-US" dirty="0" smtClean="0">
                <a:latin typeface="Goudy Old Style"/>
                <a:cs typeface="Goudy Old Style"/>
              </a:rPr>
              <a:t>Feel free to use the syllabus, this </a:t>
            </a:r>
            <a:r>
              <a:rPr lang="en-US" dirty="0" err="1" smtClean="0">
                <a:latin typeface="Goudy Old Style"/>
                <a:cs typeface="Goudy Old Style"/>
              </a:rPr>
              <a:t>powerpoint</a:t>
            </a:r>
            <a:r>
              <a:rPr lang="en-US" dirty="0" smtClean="0">
                <a:latin typeface="Goudy Old Style"/>
                <a:cs typeface="Goudy Old Style"/>
              </a:rPr>
              <a:t> (found on our website) or your notes. Take a break when you are done. </a:t>
            </a:r>
          </a:p>
          <a:p>
            <a:r>
              <a:rPr lang="en-US" dirty="0" smtClean="0">
                <a:latin typeface="Goudy Old Style"/>
                <a:cs typeface="Goudy Old Style"/>
              </a:rPr>
              <a:t>Upon your return from break, please complete the plagiarism activity found here: </a:t>
            </a:r>
            <a:r>
              <a:rPr lang="en-US" b="1" dirty="0">
                <a:latin typeface="Goudy Old Style"/>
                <a:cs typeface="Goudy Old Style"/>
                <a:hlinkClick r:id="rId2"/>
              </a:rPr>
              <a:t>http://tinyurl.com/</a:t>
            </a:r>
            <a:r>
              <a:rPr lang="en-US" b="1" dirty="0" smtClean="0">
                <a:latin typeface="Goudy Old Style"/>
                <a:cs typeface="Goudy Old Style"/>
                <a:hlinkClick r:id="rId2"/>
              </a:rPr>
              <a:t>89xnlc7</a:t>
            </a:r>
            <a:endParaRPr lang="en-US" b="1" dirty="0" smtClean="0">
              <a:latin typeface="Goudy Old Style"/>
              <a:cs typeface="Goudy Old Style"/>
            </a:endParaRPr>
          </a:p>
          <a:p>
            <a:endParaRPr lang="en-US" dirty="0"/>
          </a:p>
          <a:p>
            <a:endParaRPr lang="en-US" dirty="0"/>
          </a:p>
        </p:txBody>
      </p:sp>
      <p:pic>
        <p:nvPicPr>
          <p:cNvPr id="4" name="Content Placeholder 5" descr="Screen Shot 2013-05-30 at 4.30.33 PM.png"/>
          <p:cNvPicPr>
            <a:picLocks noChangeAspect="1"/>
          </p:cNvPicPr>
          <p:nvPr/>
        </p:nvPicPr>
        <p:blipFill>
          <a:blip r:embed="rId3">
            <a:extLst>
              <a:ext uri="{28A0092B-C50C-407E-A947-70E740481C1C}">
                <a14:useLocalDpi xmlns:a14="http://schemas.microsoft.com/office/drawing/2010/main" val="0"/>
              </a:ext>
            </a:extLst>
          </a:blip>
          <a:srcRect l="-10046" r="-10046"/>
          <a:stretch>
            <a:fillRect/>
          </a:stretch>
        </p:blipFill>
        <p:spPr>
          <a:xfrm>
            <a:off x="2513012" y="3810000"/>
            <a:ext cx="7937968" cy="2667000"/>
          </a:xfrm>
          <a:prstGeom prst="rect">
            <a:avLst/>
          </a:prstGeom>
        </p:spPr>
      </p:pic>
    </p:spTree>
    <p:extLst>
      <p:ext uri="{BB962C8B-B14F-4D97-AF65-F5344CB8AC3E}">
        <p14:creationId xmlns:p14="http://schemas.microsoft.com/office/powerpoint/2010/main" val="127749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In Class Reading:  “Shitty First Drafts”</a:t>
            </a:r>
            <a:endParaRPr lang="en-US" dirty="0">
              <a:latin typeface="Goudy Old Style"/>
              <a:cs typeface="Goudy Old Style"/>
            </a:endParaRPr>
          </a:p>
        </p:txBody>
      </p:sp>
      <p:sp>
        <p:nvSpPr>
          <p:cNvPr id="3" name="Content Placeholder 2"/>
          <p:cNvSpPr>
            <a:spLocks noGrp="1"/>
          </p:cNvSpPr>
          <p:nvPr>
            <p:ph idx="1"/>
          </p:nvPr>
        </p:nvSpPr>
        <p:spPr/>
        <p:txBody>
          <a:bodyPr>
            <a:normAutofit lnSpcReduction="10000"/>
          </a:bodyPr>
          <a:lstStyle/>
          <a:p>
            <a:r>
              <a:rPr lang="en-US" dirty="0" smtClean="0">
                <a:latin typeface="Goudy Old Style"/>
                <a:cs typeface="Goudy Old Style"/>
              </a:rPr>
              <a:t>Read SFD found on our class website</a:t>
            </a:r>
          </a:p>
          <a:p>
            <a:r>
              <a:rPr lang="en-US" dirty="0" smtClean="0">
                <a:latin typeface="Goudy Old Style"/>
                <a:cs typeface="Goudy Old Style"/>
              </a:rPr>
              <a:t>When you have completed reading, address the following prompt:</a:t>
            </a:r>
          </a:p>
          <a:p>
            <a:pPr lvl="0"/>
            <a:r>
              <a:rPr lang="en-US" dirty="0">
                <a:latin typeface="Goudy Old Style"/>
                <a:cs typeface="Goudy Old Style"/>
              </a:rPr>
              <a:t>Try a little of your own image making.  What is your writing process like? An Easter egg hunt in which you run frantically from tree to bush to porch, pushing all the other children out of the way, looking for eggs and ideas? You fill up your basket and find a secluded corner to evaluate your discoveries. After pouring all of your candies on the floor you sort them. You put the rich butter creams back in your basket where the ideas will grow and develop, and you take the jelly beans to your friends, hoping to trade for some more butter creams. You put the Peeps in the microwave, to watch them blow up into something totally unrecognizable. This is a shitty first draft, but do you get the idea? </a:t>
            </a:r>
          </a:p>
          <a:p>
            <a:endParaRPr lang="en-US" dirty="0" smtClean="0"/>
          </a:p>
          <a:p>
            <a:pPr lvl="1"/>
            <a:endParaRPr lang="en-US" dirty="0"/>
          </a:p>
        </p:txBody>
      </p:sp>
    </p:spTree>
    <p:extLst>
      <p:ext uri="{BB962C8B-B14F-4D97-AF65-F5344CB8AC3E}">
        <p14:creationId xmlns:p14="http://schemas.microsoft.com/office/powerpoint/2010/main" val="32036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WW Chapter 1:  Gathering Ideas</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Caring about your topic</a:t>
            </a:r>
          </a:p>
          <a:p>
            <a:r>
              <a:rPr lang="en-US" dirty="0" err="1" smtClean="0">
                <a:latin typeface="Goudy Old Style"/>
                <a:cs typeface="Goudy Old Style"/>
              </a:rPr>
              <a:t>Freewriting</a:t>
            </a:r>
            <a:endParaRPr lang="en-US" dirty="0" smtClean="0">
              <a:latin typeface="Goudy Old Style"/>
              <a:cs typeface="Goudy Old Style"/>
            </a:endParaRPr>
          </a:p>
          <a:p>
            <a:r>
              <a:rPr lang="en-US" dirty="0" smtClean="0">
                <a:latin typeface="Goudy Old Style"/>
                <a:cs typeface="Goudy Old Style"/>
              </a:rPr>
              <a:t>Brainstorming, Clustering and Outlining</a:t>
            </a:r>
          </a:p>
          <a:p>
            <a:endParaRPr lang="en-US" dirty="0"/>
          </a:p>
        </p:txBody>
      </p:sp>
    </p:spTree>
    <p:extLst>
      <p:ext uri="{BB962C8B-B14F-4D97-AF65-F5344CB8AC3E}">
        <p14:creationId xmlns:p14="http://schemas.microsoft.com/office/powerpoint/2010/main" val="399141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LBH Part 1</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The writing process</a:t>
            </a:r>
          </a:p>
          <a:p>
            <a:r>
              <a:rPr lang="en-US" dirty="0" smtClean="0">
                <a:latin typeface="Goudy Old Style"/>
                <a:cs typeface="Goudy Old Style"/>
              </a:rPr>
              <a:t>Assessment of the writing situation</a:t>
            </a:r>
          </a:p>
          <a:p>
            <a:r>
              <a:rPr lang="en-US" dirty="0" smtClean="0">
                <a:latin typeface="Goudy Old Style"/>
                <a:cs typeface="Goudy Old Style"/>
              </a:rPr>
              <a:t>Invention</a:t>
            </a:r>
          </a:p>
          <a:p>
            <a:r>
              <a:rPr lang="en-US" dirty="0" smtClean="0">
                <a:latin typeface="Goudy Old Style"/>
                <a:cs typeface="Goudy Old Style"/>
              </a:rPr>
              <a:t>Thesis construction</a:t>
            </a:r>
          </a:p>
          <a:p>
            <a:endParaRPr lang="en-US" dirty="0"/>
          </a:p>
        </p:txBody>
      </p:sp>
    </p:spTree>
    <p:extLst>
      <p:ext uri="{BB962C8B-B14F-4D97-AF65-F5344CB8AC3E}">
        <p14:creationId xmlns:p14="http://schemas.microsoft.com/office/powerpoint/2010/main" val="408618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WW Ch. 2:  Recognizing the Elements of Good Writing</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What is good writing? What’s good writing to </a:t>
            </a:r>
            <a:r>
              <a:rPr lang="en-US" i="1" dirty="0" smtClean="0">
                <a:latin typeface="Goudy Old Style"/>
                <a:cs typeface="Goudy Old Style"/>
              </a:rPr>
              <a:t>you</a:t>
            </a:r>
            <a:r>
              <a:rPr lang="en-US" dirty="0" smtClean="0">
                <a:latin typeface="Goudy Old Style"/>
                <a:cs typeface="Goudy Old Style"/>
              </a:rPr>
              <a:t>?</a:t>
            </a:r>
          </a:p>
          <a:p>
            <a:r>
              <a:rPr lang="en-US" dirty="0" smtClean="0">
                <a:latin typeface="Goudy Old Style"/>
                <a:cs typeface="Goudy Old Style"/>
              </a:rPr>
              <a:t>Activities</a:t>
            </a:r>
            <a:endParaRPr lang="en-US" dirty="0">
              <a:latin typeface="Goudy Old Style"/>
              <a:cs typeface="Goudy Old Style"/>
            </a:endParaRPr>
          </a:p>
        </p:txBody>
      </p:sp>
    </p:spTree>
    <p:extLst>
      <p:ext uri="{BB962C8B-B14F-4D97-AF65-F5344CB8AC3E}">
        <p14:creationId xmlns:p14="http://schemas.microsoft.com/office/powerpoint/2010/main" val="86629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Writing Assignment 1</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Who is the intended audience for Anne </a:t>
            </a:r>
            <a:r>
              <a:rPr lang="en-US" dirty="0" err="1" smtClean="0">
                <a:latin typeface="Goudy Old Style"/>
                <a:cs typeface="Goudy Old Style"/>
              </a:rPr>
              <a:t>Lamotte’s</a:t>
            </a:r>
            <a:r>
              <a:rPr lang="en-US" dirty="0" smtClean="0">
                <a:latin typeface="Goudy Old Style"/>
                <a:cs typeface="Goudy Old Style"/>
              </a:rPr>
              <a:t> “Shitty First Drafts” essay? Why do you think so? How does her approach to drafting and writing differ from yours? </a:t>
            </a:r>
            <a:endParaRPr lang="en-US" dirty="0">
              <a:latin typeface="Goudy Old Style"/>
              <a:cs typeface="Goudy Old Style"/>
            </a:endParaRPr>
          </a:p>
        </p:txBody>
      </p:sp>
    </p:spTree>
    <p:extLst>
      <p:ext uri="{BB962C8B-B14F-4D97-AF65-F5344CB8AC3E}">
        <p14:creationId xmlns:p14="http://schemas.microsoft.com/office/powerpoint/2010/main" val="320659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a:bodyPr>
          <a:lstStyle/>
          <a:p>
            <a:pPr eaLnBrk="1" hangingPunct="1"/>
            <a:r>
              <a:rPr lang="en-US" sz="4400" dirty="0">
                <a:latin typeface="Goudy Old Style" charset="0"/>
                <a:ea typeface="ＭＳ Ｐゴシック" charset="0"/>
                <a:cs typeface="Calibri" charset="0"/>
              </a:rPr>
              <a:t>Instructor Information</a:t>
            </a:r>
          </a:p>
        </p:txBody>
      </p:sp>
      <p:sp>
        <p:nvSpPr>
          <p:cNvPr id="30722" name="Rectangle 3"/>
          <p:cNvSpPr>
            <a:spLocks noGrp="1" noChangeArrowheads="1"/>
          </p:cNvSpPr>
          <p:nvPr>
            <p:ph idx="1"/>
          </p:nvPr>
        </p:nvSpPr>
        <p:spPr/>
        <p:txBody>
          <a:bodyPr/>
          <a:lstStyle/>
          <a:p>
            <a:pPr eaLnBrk="1" hangingPunct="1">
              <a:lnSpc>
                <a:spcPct val="90000"/>
              </a:lnSpc>
            </a:pPr>
            <a:r>
              <a:rPr lang="en-US" sz="1900" dirty="0">
                <a:latin typeface="Goudy Old Style" charset="0"/>
                <a:ea typeface="ＭＳ Ｐゴシック" charset="0"/>
                <a:cs typeface="Calibri" charset="0"/>
              </a:rPr>
              <a:t>Instructor: Laura Knudson</a:t>
            </a:r>
          </a:p>
          <a:p>
            <a:pPr eaLnBrk="1" hangingPunct="1">
              <a:lnSpc>
                <a:spcPct val="90000"/>
              </a:lnSpc>
            </a:pPr>
            <a:r>
              <a:rPr lang="en-US" sz="1900" dirty="0" err="1">
                <a:latin typeface="Goudy Old Style" charset="0"/>
                <a:ea typeface="ＭＳ Ｐゴシック" charset="0"/>
                <a:cs typeface="Calibri" charset="0"/>
              </a:rPr>
              <a:t>CougarMail</a:t>
            </a:r>
            <a:r>
              <a:rPr lang="en-US" sz="1900" dirty="0">
                <a:latin typeface="Goudy Old Style" charset="0"/>
                <a:ea typeface="ＭＳ Ｐゴシック" charset="0"/>
                <a:cs typeface="Calibri" charset="0"/>
              </a:rPr>
              <a:t>: </a:t>
            </a:r>
            <a:r>
              <a:rPr lang="en-US" sz="1900" dirty="0">
                <a:latin typeface="Goudy Old Style" charset="0"/>
                <a:ea typeface="ＭＳ Ｐゴシック" charset="0"/>
                <a:cs typeface="Calibri" charset="0"/>
                <a:hlinkClick r:id="rId3"/>
              </a:rPr>
              <a:t>lkknudson@cougars.ccis.edu</a:t>
            </a:r>
            <a:endParaRPr lang="en-US" sz="1900" dirty="0">
              <a:latin typeface="Goudy Old Style" charset="0"/>
              <a:ea typeface="ＭＳ Ｐゴシック" charset="0"/>
              <a:cs typeface="Calibri" charset="0"/>
            </a:endParaRPr>
          </a:p>
          <a:p>
            <a:pPr eaLnBrk="1" hangingPunct="1">
              <a:lnSpc>
                <a:spcPct val="90000"/>
              </a:lnSpc>
            </a:pPr>
            <a:r>
              <a:rPr lang="en-US" sz="1900" dirty="0">
                <a:latin typeface="Goudy Old Style" charset="0"/>
                <a:ea typeface="ＭＳ Ｐゴシック" charset="0"/>
                <a:cs typeface="Calibri" charset="0"/>
              </a:rPr>
              <a:t>Rules for contacting me:</a:t>
            </a:r>
          </a:p>
          <a:p>
            <a:pPr lvl="1" eaLnBrk="1" hangingPunct="1">
              <a:lnSpc>
                <a:spcPct val="90000"/>
              </a:lnSpc>
            </a:pPr>
            <a:r>
              <a:rPr lang="en-US" sz="1900" dirty="0">
                <a:latin typeface="Goudy Old Style" charset="0"/>
                <a:ea typeface="ＭＳ Ｐゴシック" charset="0"/>
                <a:cs typeface="Calibri" charset="0"/>
              </a:rPr>
              <a:t>Please identify the class you are in. </a:t>
            </a:r>
          </a:p>
          <a:p>
            <a:pPr lvl="1" eaLnBrk="1" hangingPunct="1">
              <a:lnSpc>
                <a:spcPct val="90000"/>
              </a:lnSpc>
            </a:pPr>
            <a:r>
              <a:rPr lang="en-US" sz="1900" dirty="0">
                <a:latin typeface="Goudy Old Style" charset="0"/>
                <a:ea typeface="ＭＳ Ｐゴシック" charset="0"/>
                <a:cs typeface="Calibri" charset="0"/>
              </a:rPr>
              <a:t>Please understand that while email is, indeed, the best way to reach me, it is not the equivalent of the bat signal. I am not sitting by my laptop, waiting for you to contact me, so please don</a:t>
            </a:r>
            <a:r>
              <a:rPr lang="ja-JP" altLang="en-US" sz="1900" dirty="0">
                <a:latin typeface="Goudy Old Style" charset="0"/>
                <a:ea typeface="ＭＳ Ｐゴシック" charset="0"/>
                <a:cs typeface="Calibri" charset="0"/>
              </a:rPr>
              <a:t>’</a:t>
            </a:r>
            <a:r>
              <a:rPr lang="en-US" altLang="ja-JP" sz="1900" dirty="0">
                <a:latin typeface="Goudy Old Style" charset="0"/>
                <a:ea typeface="ＭＳ Ｐゴシック" charset="0"/>
                <a:cs typeface="Calibri" charset="0"/>
              </a:rPr>
              <a:t>t expect a response from me immediately. Give me at least 36 hours to get back with you, and if I have not, then you should resend your email.</a:t>
            </a:r>
          </a:p>
          <a:p>
            <a:pPr lvl="1" eaLnBrk="1" hangingPunct="1">
              <a:lnSpc>
                <a:spcPct val="90000"/>
              </a:lnSpc>
            </a:pPr>
            <a:r>
              <a:rPr lang="en-US" sz="1900" i="1" dirty="0">
                <a:latin typeface="Goudy Old Style" charset="0"/>
                <a:ea typeface="ＭＳ Ｐゴシック" charset="0"/>
                <a:cs typeface="Calibri" charset="0"/>
              </a:rPr>
              <a:t>Do not assume that emailing me when you will be absent is going to equate to an excused absence. It will not.</a:t>
            </a:r>
          </a:p>
        </p:txBody>
      </p:sp>
    </p:spTree>
    <p:extLst>
      <p:ext uri="{BB962C8B-B14F-4D97-AF65-F5344CB8AC3E}">
        <p14:creationId xmlns:p14="http://schemas.microsoft.com/office/powerpoint/2010/main" val="264901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oudy Old Style"/>
                <a:cs typeface="Goudy Old Style"/>
              </a:rPr>
              <a:t>Class Website</a:t>
            </a:r>
            <a:endParaRPr lang="en-US" sz="4400" dirty="0">
              <a:latin typeface="Goudy Old Style"/>
              <a:cs typeface="Goudy Old Style"/>
            </a:endParaRPr>
          </a:p>
        </p:txBody>
      </p:sp>
      <p:sp>
        <p:nvSpPr>
          <p:cNvPr id="3" name="Content Placeholder 2"/>
          <p:cNvSpPr>
            <a:spLocks noGrp="1"/>
          </p:cNvSpPr>
          <p:nvPr>
            <p:ph idx="1"/>
          </p:nvPr>
        </p:nvSpPr>
        <p:spPr/>
        <p:txBody>
          <a:bodyPr/>
          <a:lstStyle/>
          <a:p>
            <a:r>
              <a:rPr lang="en-US" dirty="0">
                <a:latin typeface="Goudy Old Style"/>
                <a:cs typeface="Goudy Old Style"/>
                <a:hlinkClick r:id="rId2"/>
              </a:rPr>
              <a:t>http://</a:t>
            </a:r>
            <a:r>
              <a:rPr lang="en-US" dirty="0" smtClean="0">
                <a:latin typeface="Goudy Old Style"/>
                <a:cs typeface="Goudy Old Style"/>
                <a:hlinkClick r:id="rId2"/>
              </a:rPr>
              <a:t>engl107columbia.weebly.com</a:t>
            </a:r>
            <a:endParaRPr lang="en-US" dirty="0" smtClean="0">
              <a:latin typeface="Goudy Old Style"/>
              <a:cs typeface="Goudy Old Style"/>
            </a:endParaRPr>
          </a:p>
          <a:p>
            <a:r>
              <a:rPr lang="en-US" dirty="0">
                <a:latin typeface="Goudy Old Style" charset="0"/>
                <a:ea typeface="ＭＳ Ｐゴシック" charset="0"/>
                <a:cs typeface="ＭＳ Ｐゴシック" charset="0"/>
              </a:rPr>
              <a:t>This site has been emailed to you before the semester began, so you should have it in your inbox. You might want to make sure you have the address jotted down somewhere – it’</a:t>
            </a:r>
            <a:r>
              <a:rPr lang="en-US" altLang="ja-JP" dirty="0">
                <a:latin typeface="Goudy Old Style" charset="0"/>
                <a:ea typeface="ＭＳ Ｐゴシック" charset="0"/>
                <a:cs typeface="ＭＳ Ｐゴシック" charset="0"/>
              </a:rPr>
              <a:t>s a site you will frequently visit throughout our time together.</a:t>
            </a:r>
          </a:p>
          <a:p>
            <a:endParaRPr lang="en-US" dirty="0" smtClean="0">
              <a:latin typeface="Goudy Old Style"/>
              <a:cs typeface="Goudy Old Style"/>
            </a:endParaRPr>
          </a:p>
          <a:p>
            <a:endParaRPr lang="en-US" dirty="0" smtClean="0">
              <a:latin typeface="Goudy Old Style"/>
              <a:cs typeface="Goudy Old Style"/>
            </a:endParaRPr>
          </a:p>
        </p:txBody>
      </p:sp>
    </p:spTree>
    <p:extLst>
      <p:ext uri="{BB962C8B-B14F-4D97-AF65-F5344CB8AC3E}">
        <p14:creationId xmlns:p14="http://schemas.microsoft.com/office/powerpoint/2010/main" val="140553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oudy Old Style"/>
                <a:cs typeface="Goudy Old Style"/>
              </a:rPr>
              <a:t>Books</a:t>
            </a:r>
            <a:endParaRPr lang="en-US" sz="4400" dirty="0">
              <a:latin typeface="Goudy Old Style"/>
              <a:cs typeface="Goudy Old Style"/>
            </a:endParaRPr>
          </a:p>
        </p:txBody>
      </p:sp>
      <p:sp>
        <p:nvSpPr>
          <p:cNvPr id="3" name="Content Placeholder 2"/>
          <p:cNvSpPr>
            <a:spLocks noGrp="1"/>
          </p:cNvSpPr>
          <p:nvPr>
            <p:ph idx="1"/>
          </p:nvPr>
        </p:nvSpPr>
        <p:spPr/>
        <p:txBody>
          <a:bodyPr/>
          <a:lstStyle/>
          <a:p>
            <a:r>
              <a:rPr lang="en-US" dirty="0">
                <a:latin typeface="Goudy Old Style"/>
                <a:cs typeface="Goudy Old Style"/>
              </a:rPr>
              <a:t>http://engl107columbia.weebly.com/</a:t>
            </a:r>
            <a:r>
              <a:rPr lang="en-US" dirty="0" err="1">
                <a:latin typeface="Goudy Old Style"/>
                <a:cs typeface="Goudy Old Style"/>
              </a:rPr>
              <a:t>books.html</a:t>
            </a:r>
            <a:endParaRPr lang="en-US" dirty="0">
              <a:latin typeface="Goudy Old Style"/>
              <a:cs typeface="Goudy Old Style"/>
            </a:endParaRPr>
          </a:p>
        </p:txBody>
      </p:sp>
    </p:spTree>
    <p:extLst>
      <p:ext uri="{BB962C8B-B14F-4D97-AF65-F5344CB8AC3E}">
        <p14:creationId xmlns:p14="http://schemas.microsoft.com/office/powerpoint/2010/main" val="325453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Goudy Old Style"/>
                <a:cs typeface="Goudy Old Style"/>
              </a:rPr>
              <a:t>Course Objectives</a:t>
            </a:r>
            <a:endParaRPr lang="en-US" sz="4400"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To comprehend correct writing conventions and correct grammar.</a:t>
            </a:r>
          </a:p>
          <a:p>
            <a:r>
              <a:rPr lang="en-US" i="1" dirty="0"/>
              <a:t>Developmental English is designed to prepare the student for the Composition sequence. The emphasis is on correctness and clarity in word choice, sentence structure, paragraph construction, and paper organization. The overall goal is to obtain the skills necessary to write a college-level paper with a controlling main idea and well- developed paragraphs. </a:t>
            </a:r>
            <a:endParaRPr lang="en-US" dirty="0"/>
          </a:p>
          <a:p>
            <a:pPr marL="274320" lvl="1" indent="0">
              <a:buNone/>
            </a:pPr>
            <a:endParaRPr lang="en-US" dirty="0">
              <a:latin typeface="Goudy Old Style"/>
              <a:cs typeface="Goudy Old Style"/>
            </a:endParaRPr>
          </a:p>
        </p:txBody>
      </p:sp>
    </p:spTree>
    <p:extLst>
      <p:ext uri="{BB962C8B-B14F-4D97-AF65-F5344CB8AC3E}">
        <p14:creationId xmlns:p14="http://schemas.microsoft.com/office/powerpoint/2010/main" val="1396104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Measurable Learning Outcomes (MLOs)</a:t>
            </a:r>
            <a:endParaRPr lang="en-US" dirty="0">
              <a:latin typeface="Goudy Old Style"/>
              <a:cs typeface="Goudy Old Style"/>
            </a:endParaRPr>
          </a:p>
        </p:txBody>
      </p:sp>
      <p:sp>
        <p:nvSpPr>
          <p:cNvPr id="3" name="Content Placeholder 2"/>
          <p:cNvSpPr>
            <a:spLocks noGrp="1"/>
          </p:cNvSpPr>
          <p:nvPr>
            <p:ph idx="1"/>
          </p:nvPr>
        </p:nvSpPr>
        <p:spPr/>
        <p:txBody>
          <a:bodyPr>
            <a:normAutofit/>
          </a:bodyPr>
          <a:lstStyle/>
          <a:p>
            <a:r>
              <a:rPr lang="en-US" dirty="0">
                <a:latin typeface="Goudy Old Style"/>
                <a:cs typeface="Goudy Old Style"/>
              </a:rPr>
              <a:t>Use standard English in essays and on short </a:t>
            </a:r>
            <a:r>
              <a:rPr lang="en-US" dirty="0" smtClean="0">
                <a:latin typeface="Goudy Old Style"/>
                <a:cs typeface="Goudy Old Style"/>
              </a:rPr>
              <a:t>texts.</a:t>
            </a:r>
            <a:endParaRPr lang="en-US" dirty="0">
              <a:latin typeface="Goudy Old Style"/>
              <a:cs typeface="Goudy Old Style"/>
            </a:endParaRPr>
          </a:p>
          <a:p>
            <a:pPr lvl="1"/>
            <a:r>
              <a:rPr lang="en-US" dirty="0" smtClean="0">
                <a:latin typeface="Goudy Old Style"/>
                <a:cs typeface="Goudy Old Style"/>
              </a:rPr>
              <a:t>Organize </a:t>
            </a:r>
            <a:r>
              <a:rPr lang="en-US" dirty="0">
                <a:latin typeface="Goudy Old Style"/>
                <a:cs typeface="Goudy Old Style"/>
              </a:rPr>
              <a:t>an essay with a thesis statement in an effective introduction, topic sentences in body paragraphs with adequate support and appropriate transitions, and a conclusion that mirrors the thesis and makes a final </a:t>
            </a:r>
            <a:r>
              <a:rPr lang="en-US" dirty="0" smtClean="0">
                <a:latin typeface="Goudy Old Style"/>
                <a:cs typeface="Goudy Old Style"/>
              </a:rPr>
              <a:t>statement.</a:t>
            </a:r>
            <a:endParaRPr lang="en-US" dirty="0">
              <a:latin typeface="Goudy Old Style"/>
              <a:cs typeface="Goudy Old Style"/>
            </a:endParaRPr>
          </a:p>
          <a:p>
            <a:pPr lvl="1"/>
            <a:r>
              <a:rPr lang="en-US" dirty="0" smtClean="0">
                <a:latin typeface="Goudy Old Style"/>
                <a:cs typeface="Goudy Old Style"/>
              </a:rPr>
              <a:t>Recognize </a:t>
            </a:r>
            <a:r>
              <a:rPr lang="en-US" dirty="0">
                <a:latin typeface="Goudy Old Style"/>
                <a:cs typeface="Goudy Old Style"/>
              </a:rPr>
              <a:t>and practice effective sentence structures, such as subordination, coordination, parallelism and active </a:t>
            </a:r>
            <a:r>
              <a:rPr lang="en-US" dirty="0" smtClean="0">
                <a:latin typeface="Goudy Old Style"/>
                <a:cs typeface="Goudy Old Style"/>
              </a:rPr>
              <a:t>voice.</a:t>
            </a:r>
            <a:endParaRPr lang="en-US" dirty="0">
              <a:latin typeface="Goudy Old Style"/>
              <a:cs typeface="Goudy Old Style"/>
            </a:endParaRPr>
          </a:p>
          <a:p>
            <a:pPr lvl="1"/>
            <a:r>
              <a:rPr lang="en-US" dirty="0" smtClean="0">
                <a:latin typeface="Goudy Old Style"/>
                <a:cs typeface="Goudy Old Style"/>
              </a:rPr>
              <a:t>Recognize </a:t>
            </a:r>
            <a:r>
              <a:rPr lang="en-US" dirty="0">
                <a:latin typeface="Goudy Old Style"/>
                <a:cs typeface="Goudy Old Style"/>
              </a:rPr>
              <a:t>and avoid incorrect and ineffective usage and construction, such as fragments, run-on sentences, comma splices, dangling modifiers, errors in agreement, reference, point-of-view, tense, case and spelling. </a:t>
            </a:r>
            <a:endParaRPr lang="en-US" dirty="0" smtClean="0">
              <a:latin typeface="Goudy Old Style"/>
              <a:cs typeface="Goudy Old Style"/>
            </a:endParaRPr>
          </a:p>
          <a:p>
            <a:pPr lvl="1"/>
            <a:r>
              <a:rPr lang="en-US" dirty="0" smtClean="0">
                <a:latin typeface="Goudy Old Style"/>
                <a:cs typeface="Goudy Old Style"/>
              </a:rPr>
              <a:t>Revise </a:t>
            </a:r>
            <a:r>
              <a:rPr lang="en-US" dirty="0">
                <a:latin typeface="Goudy Old Style"/>
                <a:cs typeface="Goudy Old Style"/>
              </a:rPr>
              <a:t>effectively.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301999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Technology</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Be </a:t>
            </a:r>
            <a:r>
              <a:rPr lang="en-US" dirty="0">
                <a:latin typeface="Goudy Old Style"/>
                <a:cs typeface="Goudy Old Style"/>
              </a:rPr>
              <a:t>prepared to word-process all of the writing you submit in this course and to use a thumb-drive to save and transport your files. </a:t>
            </a:r>
            <a:endParaRPr lang="en-US" dirty="0" smtClean="0">
              <a:latin typeface="Goudy Old Style"/>
              <a:cs typeface="Goudy Old Style"/>
            </a:endParaRPr>
          </a:p>
          <a:p>
            <a:r>
              <a:rPr lang="en-US" dirty="0" smtClean="0">
                <a:latin typeface="Goudy Old Style"/>
                <a:cs typeface="Goudy Old Style"/>
              </a:rPr>
              <a:t>I </a:t>
            </a:r>
            <a:r>
              <a:rPr lang="en-US" dirty="0">
                <a:latin typeface="Goudy Old Style"/>
                <a:cs typeface="Goudy Old Style"/>
              </a:rPr>
              <a:t>rely on email to communicate with you, and at times you </a:t>
            </a:r>
            <a:r>
              <a:rPr lang="en-US" dirty="0" smtClean="0">
                <a:latin typeface="Goudy Old Style"/>
                <a:cs typeface="Goudy Old Style"/>
              </a:rPr>
              <a:t>might submit </a:t>
            </a:r>
            <a:r>
              <a:rPr lang="en-US" dirty="0">
                <a:latin typeface="Goudy Old Style"/>
                <a:cs typeface="Goudy Old Style"/>
              </a:rPr>
              <a:t>assignments via email, you </a:t>
            </a:r>
            <a:r>
              <a:rPr lang="en-US" b="1" i="1" u="sng" dirty="0">
                <a:latin typeface="Goudy Old Style"/>
                <a:cs typeface="Goudy Old Style"/>
              </a:rPr>
              <a:t>must</a:t>
            </a:r>
            <a:r>
              <a:rPr lang="en-US" dirty="0">
                <a:latin typeface="Goudy Old Style"/>
                <a:cs typeface="Goudy Old Style"/>
              </a:rPr>
              <a:t> activate your Cougar email account and check it a minimum of once a day. </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257853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Attendance</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a:latin typeface="Goudy Old Style"/>
                <a:cs typeface="Goudy Old Style"/>
              </a:rPr>
              <a:t>The highly interactive learning you will do in this course requires your presence in the classroom. </a:t>
            </a:r>
            <a:endParaRPr lang="en-US" dirty="0" smtClean="0">
              <a:latin typeface="Goudy Old Style"/>
              <a:cs typeface="Goudy Old Style"/>
            </a:endParaRPr>
          </a:p>
          <a:p>
            <a:r>
              <a:rPr lang="en-US" dirty="0" smtClean="0">
                <a:latin typeface="Goudy Old Style"/>
                <a:cs typeface="Goudy Old Style"/>
              </a:rPr>
              <a:t>In </a:t>
            </a:r>
            <a:r>
              <a:rPr lang="en-US" dirty="0">
                <a:latin typeface="Goudy Old Style"/>
                <a:cs typeface="Goudy Old Style"/>
              </a:rPr>
              <a:t>addition, consider that, because of the eight-week schedule, one class session equals a substantial percentage (12.5) of the total classroom hours. So, not only should you plan to attend every session, </a:t>
            </a:r>
            <a:r>
              <a:rPr lang="en-US" b="1" i="1" dirty="0">
                <a:latin typeface="Goudy Old Style"/>
                <a:cs typeface="Goudy Old Style"/>
              </a:rPr>
              <a:t>you also cannot miss more than one class in order to </a:t>
            </a:r>
            <a:r>
              <a:rPr lang="en-US" b="1" i="1" dirty="0" smtClean="0">
                <a:latin typeface="Goudy Old Style"/>
                <a:cs typeface="Goudy Old Style"/>
              </a:rPr>
              <a:t>successfully </a:t>
            </a:r>
            <a:r>
              <a:rPr lang="en-US" b="1" i="1" dirty="0">
                <a:latin typeface="Goudy Old Style"/>
                <a:cs typeface="Goudy Old Style"/>
              </a:rPr>
              <a:t>complete this course. </a:t>
            </a:r>
            <a:endParaRPr lang="en-US" b="1" i="1" dirty="0" smtClean="0">
              <a:latin typeface="Goudy Old Style"/>
              <a:cs typeface="Goudy Old Style"/>
            </a:endParaRPr>
          </a:p>
          <a:p>
            <a:r>
              <a:rPr lang="en-US" b="1" dirty="0" smtClean="0">
                <a:latin typeface="Goudy Old Style"/>
                <a:cs typeface="Goudy Old Style"/>
              </a:rPr>
              <a:t>I record attendance immediately after class each week in the Cougar </a:t>
            </a:r>
            <a:r>
              <a:rPr lang="en-US" b="1" dirty="0" err="1" smtClean="0">
                <a:latin typeface="Goudy Old Style"/>
                <a:cs typeface="Goudy Old Style"/>
              </a:rPr>
              <a:t>gradebook</a:t>
            </a:r>
            <a:r>
              <a:rPr lang="en-US" b="1" dirty="0" smtClean="0">
                <a:latin typeface="Goudy Old Style"/>
                <a:cs typeface="Goudy Old Style"/>
              </a:rPr>
              <a:t> feature. You should check this regularly, to ensure that no mistakes have been made.</a:t>
            </a:r>
            <a:endParaRPr lang="en-US" dirty="0">
              <a:latin typeface="Goudy Old Style"/>
              <a:cs typeface="Goudy Old Style"/>
            </a:endParaRPr>
          </a:p>
          <a:p>
            <a:endParaRPr lang="en-US" dirty="0"/>
          </a:p>
        </p:txBody>
      </p:sp>
    </p:spTree>
    <p:extLst>
      <p:ext uri="{BB962C8B-B14F-4D97-AF65-F5344CB8AC3E}">
        <p14:creationId xmlns:p14="http://schemas.microsoft.com/office/powerpoint/2010/main" val="265651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2804846">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TS102804846.potx</Template>
  <TotalTime>0</TotalTime>
  <Words>1993</Words>
  <Application>Microsoft Macintosh PowerPoint</Application>
  <PresentationFormat>Custom</PresentationFormat>
  <Paragraphs>151</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TS102804846</vt:lpstr>
      <vt:lpstr>English 107</vt:lpstr>
      <vt:lpstr>Plan for Today</vt:lpstr>
      <vt:lpstr>Instructor Information</vt:lpstr>
      <vt:lpstr>Class Website</vt:lpstr>
      <vt:lpstr>Books</vt:lpstr>
      <vt:lpstr>Course Objectives</vt:lpstr>
      <vt:lpstr>Measurable Learning Outcomes (MLOs)</vt:lpstr>
      <vt:lpstr>Technology</vt:lpstr>
      <vt:lpstr>Attendance</vt:lpstr>
      <vt:lpstr>Attendance, cont’d</vt:lpstr>
      <vt:lpstr>Attendance, cont’d</vt:lpstr>
      <vt:lpstr>Attendance, cont’d</vt:lpstr>
      <vt:lpstr>Late Work</vt:lpstr>
      <vt:lpstr>Additional Information</vt:lpstr>
      <vt:lpstr>Additional Information</vt:lpstr>
      <vt:lpstr>Graded Activities</vt:lpstr>
      <vt:lpstr>Grading Scale</vt:lpstr>
      <vt:lpstr>Assignments</vt:lpstr>
      <vt:lpstr>Resources</vt:lpstr>
      <vt:lpstr>Writing as a Craft</vt:lpstr>
      <vt:lpstr>Three D’s of Writing</vt:lpstr>
      <vt:lpstr>Quiz Time!</vt:lpstr>
      <vt:lpstr>In Class Reading:  “Shitty First Drafts”</vt:lpstr>
      <vt:lpstr>WW Chapter 1:  Gathering Ideas</vt:lpstr>
      <vt:lpstr>LBH Part 1</vt:lpstr>
      <vt:lpstr>WW Ch. 2:  Recognizing the Elements of Good Writing</vt:lpstr>
      <vt:lpstr>Writing Assignment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2013-10-23T19:26:05Z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